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76"/>
  </p:notesMasterIdLst>
  <p:handoutMasterIdLst>
    <p:handoutMasterId r:id="rId77"/>
  </p:handoutMasterIdLst>
  <p:sldIdLst>
    <p:sldId id="481" r:id="rId3"/>
    <p:sldId id="626" r:id="rId4"/>
    <p:sldId id="742" r:id="rId5"/>
    <p:sldId id="673" r:id="rId6"/>
    <p:sldId id="674" r:id="rId7"/>
    <p:sldId id="676" r:id="rId8"/>
    <p:sldId id="686" r:id="rId9"/>
    <p:sldId id="743" r:id="rId10"/>
    <p:sldId id="688" r:id="rId11"/>
    <p:sldId id="691" r:id="rId12"/>
    <p:sldId id="687" r:id="rId13"/>
    <p:sldId id="689" r:id="rId14"/>
    <p:sldId id="677" r:id="rId15"/>
    <p:sldId id="745" r:id="rId16"/>
    <p:sldId id="754" r:id="rId17"/>
    <p:sldId id="678" r:id="rId18"/>
    <p:sldId id="748" r:id="rId19"/>
    <p:sldId id="749" r:id="rId20"/>
    <p:sldId id="750" r:id="rId21"/>
    <p:sldId id="751" r:id="rId22"/>
    <p:sldId id="679" r:id="rId23"/>
    <p:sldId id="746" r:id="rId24"/>
    <p:sldId id="747" r:id="rId25"/>
    <p:sldId id="757" r:id="rId26"/>
    <p:sldId id="699" r:id="rId27"/>
    <p:sldId id="701" r:id="rId28"/>
    <p:sldId id="702" r:id="rId29"/>
    <p:sldId id="739" r:id="rId30"/>
    <p:sldId id="792" r:id="rId31"/>
    <p:sldId id="706" r:id="rId32"/>
    <p:sldId id="708" r:id="rId33"/>
    <p:sldId id="710" r:id="rId34"/>
    <p:sldId id="718" r:id="rId35"/>
    <p:sldId id="720" r:id="rId36"/>
    <p:sldId id="759" r:id="rId37"/>
    <p:sldId id="760" r:id="rId38"/>
    <p:sldId id="761" r:id="rId39"/>
    <p:sldId id="762" r:id="rId40"/>
    <p:sldId id="763" r:id="rId41"/>
    <p:sldId id="764" r:id="rId42"/>
    <p:sldId id="765" r:id="rId43"/>
    <p:sldId id="766" r:id="rId44"/>
    <p:sldId id="767" r:id="rId45"/>
    <p:sldId id="768" r:id="rId46"/>
    <p:sldId id="769" r:id="rId47"/>
    <p:sldId id="770" r:id="rId48"/>
    <p:sldId id="771" r:id="rId49"/>
    <p:sldId id="772" r:id="rId50"/>
    <p:sldId id="773" r:id="rId51"/>
    <p:sldId id="774" r:id="rId52"/>
    <p:sldId id="775" r:id="rId53"/>
    <p:sldId id="776" r:id="rId54"/>
    <p:sldId id="777" r:id="rId55"/>
    <p:sldId id="778" r:id="rId56"/>
    <p:sldId id="779" r:id="rId57"/>
    <p:sldId id="780" r:id="rId58"/>
    <p:sldId id="781" r:id="rId59"/>
    <p:sldId id="783" r:id="rId60"/>
    <p:sldId id="684" r:id="rId61"/>
    <p:sldId id="681" r:id="rId62"/>
    <p:sldId id="685" r:id="rId63"/>
    <p:sldId id="683" r:id="rId64"/>
    <p:sldId id="784" r:id="rId65"/>
    <p:sldId id="734" r:id="rId66"/>
    <p:sldId id="786" r:id="rId67"/>
    <p:sldId id="735" r:id="rId68"/>
    <p:sldId id="736" r:id="rId69"/>
    <p:sldId id="667" r:id="rId70"/>
    <p:sldId id="787" r:id="rId71"/>
    <p:sldId id="788" r:id="rId72"/>
    <p:sldId id="789" r:id="rId73"/>
    <p:sldId id="795" r:id="rId74"/>
    <p:sldId id="655" r:id="rId7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00" autoAdjust="0"/>
    <p:restoredTop sz="94689" autoAdjust="0"/>
  </p:normalViewPr>
  <p:slideViewPr>
    <p:cSldViewPr snapToGrid="0" snapToObjects="1">
      <p:cViewPr>
        <p:scale>
          <a:sx n="80" d="100"/>
          <a:sy n="80" d="100"/>
        </p:scale>
        <p:origin x="-816" y="-7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63" Type="http://schemas.openxmlformats.org/officeDocument/2006/relationships/slide" Target="slides/slide61.xml"/><Relationship Id="rId64" Type="http://schemas.openxmlformats.org/officeDocument/2006/relationships/slide" Target="slides/slide62.xml"/><Relationship Id="rId65" Type="http://schemas.openxmlformats.org/officeDocument/2006/relationships/slide" Target="slides/slide63.xml"/><Relationship Id="rId66" Type="http://schemas.openxmlformats.org/officeDocument/2006/relationships/slide" Target="slides/slide64.xml"/><Relationship Id="rId67" Type="http://schemas.openxmlformats.org/officeDocument/2006/relationships/slide" Target="slides/slide65.xml"/><Relationship Id="rId68" Type="http://schemas.openxmlformats.org/officeDocument/2006/relationships/slide" Target="slides/slide66.xml"/><Relationship Id="rId69" Type="http://schemas.openxmlformats.org/officeDocument/2006/relationships/slide" Target="slides/slide6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80" Type="http://schemas.openxmlformats.org/officeDocument/2006/relationships/viewProps" Target="viewProps.xml"/><Relationship Id="rId81" Type="http://schemas.openxmlformats.org/officeDocument/2006/relationships/theme" Target="theme/theme1.xml"/><Relationship Id="rId82" Type="http://schemas.openxmlformats.org/officeDocument/2006/relationships/tableStyles" Target="tableStyles.xml"/><Relationship Id="rId70" Type="http://schemas.openxmlformats.org/officeDocument/2006/relationships/slide" Target="slides/slide68.xml"/><Relationship Id="rId71" Type="http://schemas.openxmlformats.org/officeDocument/2006/relationships/slide" Target="slides/slide69.xml"/><Relationship Id="rId72" Type="http://schemas.openxmlformats.org/officeDocument/2006/relationships/slide" Target="slides/slide70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73" Type="http://schemas.openxmlformats.org/officeDocument/2006/relationships/slide" Target="slides/slide71.xml"/><Relationship Id="rId74" Type="http://schemas.openxmlformats.org/officeDocument/2006/relationships/slide" Target="slides/slide72.xml"/><Relationship Id="rId75" Type="http://schemas.openxmlformats.org/officeDocument/2006/relationships/slide" Target="slides/slide73.xml"/><Relationship Id="rId76" Type="http://schemas.openxmlformats.org/officeDocument/2006/relationships/notesMaster" Target="notesMasters/notesMaster1.xml"/><Relationship Id="rId77" Type="http://schemas.openxmlformats.org/officeDocument/2006/relationships/handoutMaster" Target="handoutMasters/handoutMaster1.xml"/><Relationship Id="rId78" Type="http://schemas.openxmlformats.org/officeDocument/2006/relationships/printerSettings" Target="printerSettings/printerSettings1.bin"/><Relationship Id="rId79" Type="http://schemas.openxmlformats.org/officeDocument/2006/relationships/presProps" Target="presProps.xml"/><Relationship Id="rId60" Type="http://schemas.openxmlformats.org/officeDocument/2006/relationships/slide" Target="slides/slide58.xml"/><Relationship Id="rId61" Type="http://schemas.openxmlformats.org/officeDocument/2006/relationships/slide" Target="slides/slide59.xml"/><Relationship Id="rId62" Type="http://schemas.openxmlformats.org/officeDocument/2006/relationships/slide" Target="slides/slide60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05C8B7-BCDA-1047-8319-CECA1C00A1A4}" type="datetimeFigureOut">
              <a:rPr lang="en-US"/>
              <a:pPr/>
              <a:t>17/01/18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376E82-C429-7544-9777-A3DB773FCDEE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4819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3915F3-9306-6D4B-B949-DD3087BC3D35}" type="datetimeFigureOut">
              <a:rPr lang="en-US"/>
              <a:pPr/>
              <a:t>17/01/18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95B394-1A81-EC42-9305-CAAD680DEBEC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8303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9E9AE73-E244-9341-B6D9-2565176D4444}" type="datetime1">
              <a:rPr lang="en-US"/>
              <a:pPr/>
              <a:t>17/01/18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266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88955B-6AF8-2844-BF55-5B69A3069A14}" type="datetime1">
              <a:rPr lang="en-US"/>
              <a:pPr/>
              <a:t>17/01/18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90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C4EEF73-4E8C-654F-A66D-A053D13B7C30}" type="datetime1">
              <a:rPr lang="en-US"/>
              <a:pPr/>
              <a:t>17/01/18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753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2CA7196-3BF2-8D4F-B2EF-4C3D75FF4A8D}" type="datetime1">
              <a:rPr lang="en-US"/>
              <a:pPr/>
              <a:t>17/01/18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64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61AB1C-A7CF-9A43-AE54-5D73B2646519}" type="datetime1">
              <a:rPr lang="en-US"/>
              <a:pPr/>
              <a:t>17/01/18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02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2A58DAB-62E2-694C-A493-E7A8CDA6C7EF}" type="datetime1">
              <a:rPr lang="en-US"/>
              <a:pPr/>
              <a:t>17/01/18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278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7846EF2-D3A4-CB4A-B066-D6C194B64BD3}" type="datetime1">
              <a:rPr lang="en-US"/>
              <a:pPr/>
              <a:t>17/01/18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387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5F8AEE-449C-214A-8112-02DFDB490EC1}" type="datetime1">
              <a:rPr lang="en-US"/>
              <a:pPr/>
              <a:t>17/01/18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724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1E07C1A-EF18-6B4B-89C3-B49E5C8976D6}" type="datetime1">
              <a:rPr lang="en-US"/>
              <a:pPr/>
              <a:t>17/01/18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505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5B3F99-00BB-C74D-8CC5-AA13AF758F3A}" type="datetime1">
              <a:rPr lang="en-US"/>
              <a:pPr/>
              <a:t>17/01/18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688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F14C90-3ECC-C34F-8B0F-FE06E625621D}" type="datetime1">
              <a:rPr lang="en-US"/>
              <a:pPr/>
              <a:t>17/01/18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794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41077-B29B-3340-BA0F-B88530A74BA3}" type="datetimeFigureOut">
              <a:rPr lang="en-US"/>
              <a:pPr/>
              <a:t>17/01/18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9C53F-F43B-BB4C-8F2D-8C6F424DBF6F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8045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41077-B29B-3340-BA0F-B88530A74BA3}" type="datetimeFigureOut">
              <a:rPr lang="en-US"/>
              <a:pPr/>
              <a:t>17/01/18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9C53F-F43B-BB4C-8F2D-8C6F424DBF6F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626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41077-B29B-3340-BA0F-B88530A74BA3}" type="datetimeFigureOut">
              <a:rPr lang="en-US"/>
              <a:pPr/>
              <a:t>17/01/18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9C53F-F43B-BB4C-8F2D-8C6F424DBF6F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059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41077-B29B-3340-BA0F-B88530A74BA3}" type="datetimeFigureOut">
              <a:rPr lang="en-US"/>
              <a:pPr/>
              <a:t>17/01/18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9C53F-F43B-BB4C-8F2D-8C6F424DBF6F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3706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41077-B29B-3340-BA0F-B88530A74BA3}" type="datetimeFigureOut">
              <a:rPr lang="en-US"/>
              <a:pPr/>
              <a:t>17/01/18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9C53F-F43B-BB4C-8F2D-8C6F424DBF6F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2838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41077-B29B-3340-BA0F-B88530A74BA3}" type="datetimeFigureOut">
              <a:rPr lang="en-US"/>
              <a:pPr/>
              <a:t>17/01/18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9C53F-F43B-BB4C-8F2D-8C6F424DBF6F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7210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41077-B29B-3340-BA0F-B88530A74BA3}" type="datetimeFigureOut">
              <a:rPr lang="en-US"/>
              <a:pPr/>
              <a:t>17/01/18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9C53F-F43B-BB4C-8F2D-8C6F424DBF6F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4564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41077-B29B-3340-BA0F-B88530A74BA3}" type="datetimeFigureOut">
              <a:rPr lang="en-US"/>
              <a:pPr/>
              <a:t>17/01/18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9C53F-F43B-BB4C-8F2D-8C6F424DBF6F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9939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41077-B29B-3340-BA0F-B88530A74BA3}" type="datetimeFigureOut">
              <a:rPr lang="en-US"/>
              <a:pPr/>
              <a:t>17/01/18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9C53F-F43B-BB4C-8F2D-8C6F424DBF6F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2073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41077-B29B-3340-BA0F-B88530A74BA3}" type="datetimeFigureOut">
              <a:rPr lang="en-US"/>
              <a:pPr/>
              <a:t>17/01/18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9C53F-F43B-BB4C-8F2D-8C6F424DBF6F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092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41077-B29B-3340-BA0F-B88530A74BA3}" type="datetimeFigureOut">
              <a:rPr lang="en-US"/>
              <a:pPr/>
              <a:t>17/01/18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9C53F-F43B-BB4C-8F2D-8C6F424DBF6F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745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4B50B-43F0-4143-BB6A-3C6373279D82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9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ln w="3175" cmpd="sng">
            <a:solidFill>
              <a:srgbClr val="000000"/>
            </a:solidFill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41077-B29B-3340-BA0F-B88530A74BA3}" type="datetimeFigureOut">
              <a:rPr lang="en-US"/>
              <a:pPr/>
              <a:t>17/01/18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89C53F-F43B-BB4C-8F2D-8C6F424DBF6F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716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6925" y="1638956"/>
            <a:ext cx="7772400" cy="3619499"/>
          </a:xfrm>
        </p:spPr>
        <p:txBody>
          <a:bodyPr>
            <a:normAutofit/>
          </a:bodyPr>
          <a:lstStyle/>
          <a:p>
            <a:r>
              <a:rPr lang="en-US" sz="4800" b="1" u="sng" dirty="0"/>
              <a:t>INOVAÇÕES URBANÍSTICAS DA LEI 13.465/2017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4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937" y="174625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019077" y="5252105"/>
            <a:ext cx="666772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i="1" dirty="0"/>
              <a:t>Marcelo de Rezende Campos Marinho Couto</a:t>
            </a:r>
            <a:br>
              <a:rPr lang="en-US" b="1" i="1" dirty="0"/>
            </a:br>
            <a:r>
              <a:rPr lang="en-US" i="1" dirty="0" err="1" smtClean="0"/>
              <a:t>Doutorando</a:t>
            </a:r>
            <a:r>
              <a:rPr lang="en-US" i="1" dirty="0" smtClean="0"/>
              <a:t> e </a:t>
            </a:r>
            <a:r>
              <a:rPr lang="en-US" i="1" dirty="0" err="1" smtClean="0"/>
              <a:t>Mestre</a:t>
            </a:r>
            <a:r>
              <a:rPr lang="en-US" i="1" dirty="0" smtClean="0"/>
              <a:t> </a:t>
            </a:r>
            <a:r>
              <a:rPr lang="en-US" i="1" dirty="0" err="1" smtClean="0"/>
              <a:t>em</a:t>
            </a:r>
            <a:r>
              <a:rPr lang="en-US" i="1" dirty="0" smtClean="0"/>
              <a:t> </a:t>
            </a:r>
            <a:r>
              <a:rPr lang="en-US" i="1" dirty="0" err="1" smtClean="0"/>
              <a:t>Direito</a:t>
            </a:r>
            <a:r>
              <a:rPr lang="en-US" i="1" dirty="0" smtClean="0"/>
              <a:t> </a:t>
            </a:r>
            <a:r>
              <a:rPr lang="en-US" i="1" dirty="0" err="1" smtClean="0"/>
              <a:t>Privado</a:t>
            </a:r>
            <a:r>
              <a:rPr lang="en-US" i="1" dirty="0" smtClean="0"/>
              <a:t> </a:t>
            </a:r>
            <a:r>
              <a:rPr lang="en-US" i="1" dirty="0" err="1" smtClean="0"/>
              <a:t>pela</a:t>
            </a:r>
            <a:r>
              <a:rPr lang="en-US" i="1" dirty="0" smtClean="0"/>
              <a:t> PUC-MG</a:t>
            </a:r>
          </a:p>
          <a:p>
            <a:pPr algn="r"/>
            <a:r>
              <a:rPr lang="pt-BR" i="1" dirty="0" smtClean="0"/>
              <a:t>Coordenador do Departamento de Normas e Enunciados do CORI-MG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i="1" dirty="0" err="1" smtClean="0"/>
              <a:t>Oficial</a:t>
            </a:r>
            <a:r>
              <a:rPr lang="en-US" i="1" dirty="0" smtClean="0"/>
              <a:t> do </a:t>
            </a:r>
            <a:r>
              <a:rPr lang="en-US" i="1" dirty="0" err="1" smtClean="0"/>
              <a:t>Registro</a:t>
            </a:r>
            <a:r>
              <a:rPr lang="en-US" i="1" dirty="0" smtClean="0"/>
              <a:t> de </a:t>
            </a:r>
            <a:r>
              <a:rPr lang="en-US" i="1" dirty="0" err="1" smtClean="0"/>
              <a:t>Imóveis</a:t>
            </a:r>
            <a:r>
              <a:rPr lang="en-US" i="1" dirty="0" smtClean="0"/>
              <a:t> de </a:t>
            </a:r>
            <a:r>
              <a:rPr lang="en-US" i="1" dirty="0" err="1" smtClean="0"/>
              <a:t>Tarumirim</a:t>
            </a:r>
            <a:r>
              <a:rPr lang="en-US" i="1" dirty="0" smtClean="0"/>
              <a:t>/MG</a:t>
            </a:r>
          </a:p>
          <a:p>
            <a:pPr algn="r"/>
            <a:endParaRPr lang="en-US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55579"/>
            <a:ext cx="2133600" cy="365125"/>
          </a:xfrm>
        </p:spPr>
        <p:txBody>
          <a:bodyPr/>
          <a:lstStyle/>
          <a:p>
            <a:fld id="{CE64B50B-43F0-4143-BB6A-3C6373279D82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172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019300"/>
            <a:ext cx="8305800" cy="4572000"/>
          </a:xfrm>
        </p:spPr>
        <p:txBody>
          <a:bodyPr>
            <a:normAutofit lnSpcReduction="10000"/>
          </a:bodyPr>
          <a:lstStyle/>
          <a:p>
            <a:pPr marL="342900" indent="-342900" algn="just"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Novo regramento para Regularização Fundiária</a:t>
            </a:r>
          </a:p>
          <a:p>
            <a:pPr marL="800100" lvl="1" indent="-342900" algn="just">
              <a:buFont typeface="Wingdings" charset="2"/>
              <a:buChar char="Ø"/>
            </a:pPr>
            <a:r>
              <a:rPr lang="en-US" sz="3200" dirty="0">
                <a:solidFill>
                  <a:schemeClr val="tx1"/>
                </a:solidFill>
              </a:rPr>
              <a:t>REURB-S e REURB-E</a:t>
            </a:r>
          </a:p>
          <a:p>
            <a:pPr marL="800100" lvl="1" indent="-342900" algn="just">
              <a:buFont typeface="Wingdings" charset="2"/>
              <a:buChar char="Ø"/>
            </a:pPr>
            <a:r>
              <a:rPr lang="en-US" sz="3200" dirty="0">
                <a:solidFill>
                  <a:schemeClr val="tx1"/>
                </a:solidFill>
              </a:rPr>
              <a:t>Legitimação Fundiária</a:t>
            </a:r>
          </a:p>
          <a:p>
            <a:pPr marL="800100" lvl="1" indent="-342900" algn="just">
              <a:buFont typeface="Wingdings" charset="2"/>
              <a:buChar char="Ø"/>
            </a:pPr>
            <a:r>
              <a:rPr lang="en-US" sz="3200" dirty="0">
                <a:solidFill>
                  <a:schemeClr val="tx1"/>
                </a:solidFill>
              </a:rPr>
              <a:t>Novos dispositivos</a:t>
            </a:r>
          </a:p>
          <a:p>
            <a:pPr marL="342900" indent="-342900" algn="just"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Conjuntos Habitacionais</a:t>
            </a:r>
          </a:p>
          <a:p>
            <a:pPr marL="342900" indent="-342900" algn="just"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Condomínio urbano simples</a:t>
            </a:r>
          </a:p>
          <a:p>
            <a:pPr marL="342900" indent="-342900" algn="just"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Condomínio edilício de lotes</a:t>
            </a:r>
          </a:p>
          <a:p>
            <a:pPr marL="342900" indent="-342900" algn="just"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Loteamento de acesso controlado</a:t>
            </a:r>
          </a:p>
          <a:p>
            <a:pPr algn="just"/>
            <a:endParaRPr lang="en-US" sz="24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charset="2"/>
              <a:buChar char="Ø"/>
            </a:pPr>
            <a:endParaRPr lang="en-US" sz="2400" dirty="0">
              <a:solidFill>
                <a:schemeClr val="tx1"/>
              </a:solidFill>
            </a:endParaRPr>
          </a:p>
          <a:p>
            <a:pPr algn="just"/>
            <a:endParaRPr lang="en-US" sz="2000" u="sng" dirty="0">
              <a:solidFill>
                <a:srgbClr val="0000FF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2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latin typeface="Calibri"/>
                <a:cs typeface="Calibri"/>
              </a:rPr>
              <a:t>Introdução</a:t>
            </a:r>
          </a:p>
          <a:p>
            <a:pPr algn="l"/>
            <a:r>
              <a:rPr lang="en-US" sz="3200" dirty="0">
                <a:latin typeface="Calibri"/>
                <a:cs typeface="Calibri"/>
              </a:rPr>
              <a:t>Principais alterações</a:t>
            </a:r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413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075" y="2019300"/>
            <a:ext cx="8305800" cy="4572000"/>
          </a:xfrm>
        </p:spPr>
        <p:txBody>
          <a:bodyPr>
            <a:normAutofit/>
          </a:bodyPr>
          <a:lstStyle/>
          <a:p>
            <a:pPr marL="342900" indent="-342900" algn="just"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Direito de Laje</a:t>
            </a:r>
          </a:p>
          <a:p>
            <a:pPr marL="342900" indent="-342900" algn="just"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Arrecadação de imóvel urbano abandonado</a:t>
            </a:r>
          </a:p>
          <a:p>
            <a:pPr marL="342900" indent="-342900" algn="just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Desapropriação</a:t>
            </a:r>
          </a:p>
          <a:p>
            <a:pPr marL="342900" indent="-342900" algn="just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Alienação fiduciária de bem imóvel</a:t>
            </a:r>
          </a:p>
          <a:p>
            <a:pPr marL="342900" indent="-342900" algn="just"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Usucapião Extrajudicial (silêncio como anuência)</a:t>
            </a:r>
          </a:p>
          <a:p>
            <a:pPr marL="342900" indent="-342900" algn="just">
              <a:buFont typeface="Wingdings" charset="2"/>
              <a:buChar char="Ø"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charset="2"/>
              <a:buChar char="Ø"/>
            </a:pPr>
            <a:endParaRPr lang="en-US" dirty="0">
              <a:solidFill>
                <a:schemeClr val="tx1"/>
              </a:solidFill>
            </a:endParaRPr>
          </a:p>
          <a:p>
            <a:pPr algn="just"/>
            <a:endParaRPr lang="en-US" u="sng" dirty="0">
              <a:solidFill>
                <a:srgbClr val="0000FF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3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latin typeface="Calibri"/>
                <a:cs typeface="Calibri"/>
              </a:rPr>
              <a:t>Introdução</a:t>
            </a:r>
          </a:p>
          <a:p>
            <a:pPr algn="l"/>
            <a:r>
              <a:rPr lang="en-US" sz="3200" dirty="0">
                <a:latin typeface="Calibri"/>
                <a:cs typeface="Calibri"/>
              </a:rPr>
              <a:t>Principais alterações</a:t>
            </a:r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012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n-US" sz="3800" b="1" u="sng" dirty="0">
                <a:solidFill>
                  <a:srgbClr val="FF0000"/>
                </a:solidFill>
              </a:rPr>
              <a:t>REGISTRO DA REGULARIZAÇÃO </a:t>
            </a:r>
            <a:r>
              <a:rPr lang="mr-IN" sz="3800" b="1" u="sng" dirty="0">
                <a:solidFill>
                  <a:srgbClr val="FF0000"/>
                </a:solidFill>
              </a:rPr>
              <a:t>–</a:t>
            </a:r>
            <a:r>
              <a:rPr lang="en-US" sz="3800" b="1" u="sng" dirty="0">
                <a:solidFill>
                  <a:srgbClr val="FF0000"/>
                </a:solidFill>
              </a:rPr>
              <a:t> FRAÇÕES IDEIAIS</a:t>
            </a:r>
          </a:p>
          <a:p>
            <a:pPr marL="914400" lvl="1" indent="-457200" algn="just">
              <a:buFont typeface="Wingdings" charset="2"/>
              <a:buChar char="Ø"/>
            </a:pPr>
            <a:r>
              <a:rPr lang="en-US" sz="3600" dirty="0">
                <a:solidFill>
                  <a:srgbClr val="000000"/>
                </a:solidFill>
              </a:rPr>
              <a:t>Art. 45.  Quando se tratar de </a:t>
            </a:r>
            <a:r>
              <a:rPr lang="en-US" sz="3600" dirty="0">
                <a:solidFill>
                  <a:srgbClr val="0000FF"/>
                </a:solidFill>
              </a:rPr>
              <a:t>imóvel sujeito a regime de condomínio geral a ser dividido em lotes </a:t>
            </a:r>
            <a:r>
              <a:rPr lang="en-US" sz="3600" dirty="0">
                <a:solidFill>
                  <a:srgbClr val="000000"/>
                </a:solidFill>
              </a:rPr>
              <a:t>com indicação, na matrícula, da área deferida a cada condômino, </a:t>
            </a:r>
            <a:r>
              <a:rPr lang="en-US" sz="3600" dirty="0">
                <a:solidFill>
                  <a:srgbClr val="0000FF"/>
                </a:solidFill>
              </a:rPr>
              <a:t>o Município poderá indicar, </a:t>
            </a:r>
            <a:r>
              <a:rPr lang="en-US" sz="3600" dirty="0">
                <a:solidFill>
                  <a:srgbClr val="000000"/>
                </a:solidFill>
              </a:rPr>
              <a:t>de forma individual ou coletiva, </a:t>
            </a:r>
            <a:r>
              <a:rPr lang="en-US" sz="3600" dirty="0">
                <a:solidFill>
                  <a:srgbClr val="0000FF"/>
                </a:solidFill>
              </a:rPr>
              <a:t>as unidades imobiliárias correspondentes às frações ideais registradas</a:t>
            </a:r>
            <a:r>
              <a:rPr lang="en-US" sz="3600" dirty="0">
                <a:solidFill>
                  <a:srgbClr val="000000"/>
                </a:solidFill>
              </a:rPr>
              <a:t>, sob sua exclusiva responsabilidade, para a especialização das áreas registradas em comum. </a:t>
            </a:r>
          </a:p>
          <a:p>
            <a:pPr marL="914400" lvl="1" indent="-457200" algn="just">
              <a:buFont typeface="Wingdings" charset="2"/>
              <a:buChar char="Ø"/>
            </a:pPr>
            <a:r>
              <a:rPr lang="en-US" sz="3600" dirty="0">
                <a:solidFill>
                  <a:srgbClr val="000000"/>
                </a:solidFill>
              </a:rPr>
              <a:t>Parágrafo único.  Na hipótese de a informação prevista no caput deste artigo não constar do projeto de regularização fundiária aprovado pelo Município, </a:t>
            </a:r>
            <a:r>
              <a:rPr lang="en-US" sz="3600" dirty="0">
                <a:solidFill>
                  <a:srgbClr val="0000FF"/>
                </a:solidFill>
              </a:rPr>
              <a:t>as novas matrículas das unidades imobiliárias serão abertas mediante requerimento de especialização formulado pelos legitimados </a:t>
            </a:r>
            <a:r>
              <a:rPr lang="en-US" sz="3600" dirty="0">
                <a:solidFill>
                  <a:srgbClr val="000000"/>
                </a:solidFill>
              </a:rPr>
              <a:t>de que trata esta Lei, </a:t>
            </a:r>
            <a:r>
              <a:rPr lang="en-US" sz="3600" dirty="0">
                <a:solidFill>
                  <a:srgbClr val="0000FF"/>
                </a:solidFill>
              </a:rPr>
              <a:t>dispensada a outorga de escritura pública para indicação da quadra e do lote</a:t>
            </a:r>
            <a:r>
              <a:rPr lang="en-US" sz="3600" dirty="0">
                <a:solidFill>
                  <a:srgbClr val="000000"/>
                </a:solidFill>
              </a:rPr>
              <a:t>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4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Regularização Fundiária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9666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en-US" sz="4400" b="1" u="sng" dirty="0">
                <a:solidFill>
                  <a:srgbClr val="FF0000"/>
                </a:solidFill>
              </a:rPr>
              <a:t>REGISTRO DA REGULARIZAÇÃO</a:t>
            </a:r>
          </a:p>
          <a:p>
            <a:pPr marL="914400" lvl="1" indent="-457200" algn="just">
              <a:buFont typeface="Wingdings" charset="2"/>
              <a:buChar char="Ø"/>
            </a:pPr>
            <a:r>
              <a:rPr lang="en-US" sz="3600" dirty="0">
                <a:solidFill>
                  <a:srgbClr val="000000"/>
                </a:solidFill>
              </a:rPr>
              <a:t>Art. 48.  </a:t>
            </a:r>
            <a:r>
              <a:rPr lang="en-US" sz="3600" dirty="0">
                <a:solidFill>
                  <a:srgbClr val="0000FF"/>
                </a:solidFill>
              </a:rPr>
              <a:t>O registro da CRF produzirá efeito de instituição e especificação de condomínio</a:t>
            </a:r>
            <a:r>
              <a:rPr lang="en-US" sz="3600" dirty="0">
                <a:solidFill>
                  <a:srgbClr val="000000"/>
                </a:solidFill>
              </a:rPr>
              <a:t>, quando for o caso, regido pelas disposições legais específicas, hipótese em que fica facultada aos condôminos a aprovação de convenção condominial. </a:t>
            </a:r>
          </a:p>
          <a:p>
            <a:pPr marL="914400" lvl="1" indent="-457200" algn="just">
              <a:buFont typeface="Wingdings" charset="2"/>
              <a:buChar char="Ø"/>
            </a:pPr>
            <a:endParaRPr lang="en-US" sz="3600" dirty="0">
              <a:solidFill>
                <a:srgbClr val="000000"/>
              </a:solidFill>
            </a:endParaRPr>
          </a:p>
          <a:p>
            <a:pPr marL="914400" lvl="1" indent="-457200" algn="just">
              <a:buFont typeface="Wingdings" charset="2"/>
              <a:buChar char="Ø"/>
            </a:pPr>
            <a:r>
              <a:rPr lang="en-US" sz="3600" dirty="0">
                <a:solidFill>
                  <a:srgbClr val="000000"/>
                </a:solidFill>
              </a:rPr>
              <a:t>Art. 52.  Registrada a CRF, será aberta matrícula para cada uma das unidades imobiliárias regularizadas.  </a:t>
            </a:r>
          </a:p>
          <a:p>
            <a:pPr marL="914400" lvl="1" indent="-457200" algn="just">
              <a:buFont typeface="Wingdings" charset="2"/>
              <a:buChar char="Ø"/>
            </a:pPr>
            <a:r>
              <a:rPr lang="en-US" sz="3600" dirty="0">
                <a:solidFill>
                  <a:srgbClr val="000000"/>
                </a:solidFill>
              </a:rPr>
              <a:t>Parágrafo único. </a:t>
            </a:r>
            <a:r>
              <a:rPr lang="en-US" sz="3600" dirty="0">
                <a:solidFill>
                  <a:srgbClr val="0000FF"/>
                </a:solidFill>
              </a:rPr>
              <a:t>Para os atuais ocupantes das unidades imobiliárias objeto da Reurb</a:t>
            </a:r>
            <a:r>
              <a:rPr lang="en-US" sz="3600" dirty="0">
                <a:solidFill>
                  <a:srgbClr val="000000"/>
                </a:solidFill>
              </a:rPr>
              <a:t>, os compromissos de compra e venda, as cessões e as promessas de cessão </a:t>
            </a:r>
            <a:r>
              <a:rPr lang="en-US" sz="3600" dirty="0">
                <a:solidFill>
                  <a:srgbClr val="0000FF"/>
                </a:solidFill>
              </a:rPr>
              <a:t>valerão como título hábil para a aquisição da propriedade, quando acompanhados da prova de quitação das obrigações do adquirente</a:t>
            </a:r>
            <a:r>
              <a:rPr lang="en-US" sz="3600" dirty="0">
                <a:solidFill>
                  <a:srgbClr val="000000"/>
                </a:solidFill>
              </a:rPr>
              <a:t>, e serão registrados nas matrículas das unidades imobiliárias correspondentes, resultantes da regularização fundiária.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5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Regularização Fundiária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3891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en-US" sz="3600" dirty="0">
                <a:solidFill>
                  <a:srgbClr val="000000"/>
                </a:solidFill>
              </a:rPr>
              <a:t>Art. 59.  Serão regularizados como </a:t>
            </a:r>
            <a:r>
              <a:rPr lang="en-US" sz="3600" dirty="0">
                <a:solidFill>
                  <a:srgbClr val="0000FF"/>
                </a:solidFill>
              </a:rPr>
              <a:t>conjuntos habitacionais </a:t>
            </a:r>
            <a:r>
              <a:rPr lang="en-US" sz="3600" dirty="0">
                <a:solidFill>
                  <a:srgbClr val="000000"/>
                </a:solidFill>
              </a:rPr>
              <a:t>os núcleos urbanos informais que tenham sido </a:t>
            </a:r>
            <a:r>
              <a:rPr lang="en-US" sz="3600" dirty="0">
                <a:solidFill>
                  <a:srgbClr val="0000FF"/>
                </a:solidFill>
              </a:rPr>
              <a:t>constituídos para a alienação de unidades já edificadas pelo próprio empreendedor</a:t>
            </a:r>
            <a:r>
              <a:rPr lang="en-US" sz="3600" dirty="0">
                <a:solidFill>
                  <a:srgbClr val="000000"/>
                </a:solidFill>
              </a:rPr>
              <a:t>, público ou privado. </a:t>
            </a:r>
          </a:p>
          <a:p>
            <a:pPr algn="just"/>
            <a:endParaRPr lang="en-US" sz="3600" dirty="0">
              <a:solidFill>
                <a:srgbClr val="000000"/>
              </a:solidFill>
            </a:endParaRPr>
          </a:p>
          <a:p>
            <a:pPr algn="just"/>
            <a:r>
              <a:rPr lang="en-US" sz="3600" dirty="0">
                <a:solidFill>
                  <a:srgbClr val="000000"/>
                </a:solidFill>
              </a:rPr>
              <a:t>§1</a:t>
            </a:r>
            <a:r>
              <a:rPr lang="en-US" sz="3600" baseline="30000" dirty="0">
                <a:solidFill>
                  <a:srgbClr val="000000"/>
                </a:solidFill>
              </a:rPr>
              <a:t>o</a:t>
            </a:r>
            <a:r>
              <a:rPr lang="en-US" sz="3600" dirty="0">
                <a:solidFill>
                  <a:srgbClr val="000000"/>
                </a:solidFill>
              </a:rPr>
              <a:t> - Os conjuntos habitacionais podem ser constituídos de </a:t>
            </a:r>
            <a:r>
              <a:rPr lang="en-US" sz="3600" dirty="0">
                <a:solidFill>
                  <a:srgbClr val="008000"/>
                </a:solidFill>
              </a:rPr>
              <a:t>parcelamento do solo com unidades edificadas isoladas</a:t>
            </a:r>
            <a:r>
              <a:rPr lang="en-US" sz="3600" dirty="0">
                <a:solidFill>
                  <a:srgbClr val="000000"/>
                </a:solidFill>
              </a:rPr>
              <a:t>, </a:t>
            </a:r>
            <a:r>
              <a:rPr lang="en-US" sz="3600" dirty="0">
                <a:solidFill>
                  <a:srgbClr val="008000"/>
                </a:solidFill>
              </a:rPr>
              <a:t>parcelamento do solo com edificações em condomínio</a:t>
            </a:r>
            <a:r>
              <a:rPr lang="en-US" sz="3600" dirty="0">
                <a:solidFill>
                  <a:srgbClr val="000000"/>
                </a:solidFill>
              </a:rPr>
              <a:t>, </a:t>
            </a:r>
            <a:r>
              <a:rPr lang="en-US" sz="3600" dirty="0">
                <a:solidFill>
                  <a:srgbClr val="008000"/>
                </a:solidFill>
              </a:rPr>
              <a:t>condomínios horizontais ou verticais</a:t>
            </a:r>
            <a:r>
              <a:rPr lang="en-US" sz="3600" dirty="0">
                <a:solidFill>
                  <a:srgbClr val="000000"/>
                </a:solidFill>
              </a:rPr>
              <a:t>, ou ambas as modalidades de parcelamento e condomínio.  </a:t>
            </a:r>
          </a:p>
          <a:p>
            <a:pPr algn="just"/>
            <a:endParaRPr lang="en-US" sz="3600" dirty="0">
              <a:solidFill>
                <a:srgbClr val="000000"/>
              </a:solidFill>
            </a:endParaRPr>
          </a:p>
          <a:p>
            <a:pPr algn="just"/>
            <a:r>
              <a:rPr lang="en-US" sz="3600" dirty="0">
                <a:solidFill>
                  <a:srgbClr val="000000"/>
                </a:solidFill>
              </a:rPr>
              <a:t>Art. 60.  Para a aprovação e registro dos conjuntos habitacionais que compõem a Reurb ficam </a:t>
            </a:r>
            <a:r>
              <a:rPr lang="en-US" sz="3600" b="1" u="sng" dirty="0">
                <a:solidFill>
                  <a:srgbClr val="0000FF"/>
                </a:solidFill>
              </a:rPr>
              <a:t>dispensadas a apresentação do habite-se</a:t>
            </a:r>
            <a:r>
              <a:rPr lang="en-US" sz="3600" dirty="0">
                <a:solidFill>
                  <a:srgbClr val="000000"/>
                </a:solidFill>
              </a:rPr>
              <a:t> e, no caso de </a:t>
            </a:r>
            <a:r>
              <a:rPr lang="en-US" sz="3600" b="1" u="sng" dirty="0">
                <a:solidFill>
                  <a:srgbClr val="FF0000"/>
                </a:solidFill>
              </a:rPr>
              <a:t>Reurb-S,</a:t>
            </a:r>
            <a:r>
              <a:rPr lang="en-US" sz="3600" dirty="0">
                <a:solidFill>
                  <a:srgbClr val="000000"/>
                </a:solidFill>
              </a:rPr>
              <a:t> as respectivas </a:t>
            </a:r>
            <a:r>
              <a:rPr lang="en-US" sz="3600" b="1" u="sng" dirty="0">
                <a:solidFill>
                  <a:srgbClr val="FF0000"/>
                </a:solidFill>
              </a:rPr>
              <a:t>certidões negativas de tributos e contribuições previdenciárias</a:t>
            </a:r>
            <a:r>
              <a:rPr lang="en-US" sz="3600" dirty="0">
                <a:solidFill>
                  <a:srgbClr val="000000"/>
                </a:solidFill>
              </a:rPr>
              <a:t>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6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Conjuntos Habitacionais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7827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/>
          </a:bodyPr>
          <a:lstStyle/>
          <a:p>
            <a:endParaRPr lang="en-US" sz="3600" b="1" dirty="0">
              <a:solidFill>
                <a:srgbClr val="000000"/>
              </a:solidFill>
            </a:endParaRPr>
          </a:p>
          <a:p>
            <a:endParaRPr lang="en-US" sz="3600" b="1" dirty="0">
              <a:solidFill>
                <a:srgbClr val="000000"/>
              </a:solidFill>
            </a:endParaRPr>
          </a:p>
          <a:p>
            <a:r>
              <a:rPr lang="en-US" sz="4400" b="1" dirty="0">
                <a:solidFill>
                  <a:srgbClr val="000000"/>
                </a:solidFill>
              </a:rPr>
              <a:t>CONDOMÍNIO URBANO SIMPLES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7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Condomínio urbano simples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5078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sz="3600" dirty="0">
                <a:solidFill>
                  <a:srgbClr val="000000"/>
                </a:solidFill>
              </a:rPr>
              <a:t>Art. 61.  Quando um mesmo imóvel contiver construções de casas ou cômodos, poderá ser instituído, </a:t>
            </a:r>
            <a:r>
              <a:rPr lang="en-US" sz="3600" dirty="0">
                <a:solidFill>
                  <a:srgbClr val="FF0000"/>
                </a:solidFill>
              </a:rPr>
              <a:t>inclusive para fins de Reurb</a:t>
            </a:r>
            <a:r>
              <a:rPr lang="en-US" sz="3600" dirty="0">
                <a:solidFill>
                  <a:srgbClr val="000000"/>
                </a:solidFill>
              </a:rPr>
              <a:t>, </a:t>
            </a:r>
            <a:r>
              <a:rPr lang="en-US" sz="3600" b="1" u="sng" dirty="0">
                <a:solidFill>
                  <a:srgbClr val="000000"/>
                </a:solidFill>
              </a:rPr>
              <a:t>condomínio urbano simples</a:t>
            </a:r>
            <a:r>
              <a:rPr lang="en-US" sz="3600" dirty="0">
                <a:solidFill>
                  <a:srgbClr val="000000"/>
                </a:solidFill>
              </a:rPr>
              <a:t>, respeitados os parâmetros urbanísticos locais, e serão discriminadas, na matrícula, a parte do terreno ocupada pelas edificações, as partes de utilização exclusiva e as áreas que constituem passagem para as vias públicas ou para as unidades entre si.</a:t>
            </a:r>
          </a:p>
          <a:p>
            <a:pPr algn="just"/>
            <a:r>
              <a:rPr lang="en-US" sz="3600" dirty="0">
                <a:solidFill>
                  <a:srgbClr val="000000"/>
                </a:solidFill>
              </a:rPr>
              <a:t>  </a:t>
            </a:r>
          </a:p>
          <a:p>
            <a:pPr algn="just"/>
            <a:r>
              <a:rPr lang="en-US" sz="3600" dirty="0">
                <a:solidFill>
                  <a:srgbClr val="000000"/>
                </a:solidFill>
              </a:rPr>
              <a:t>Parágrafo único.  O condomínio urbano simples será regido por esta Lei, aplicando-se, no que couber, o disposto na legislação civil, tal como os arts. 1.331 a 1.358 da Lei no 10.406, de 10 de janeiro de 2002 (Código Civil). </a:t>
            </a:r>
          </a:p>
          <a:p>
            <a:pPr algn="just"/>
            <a:endParaRPr lang="en-US" sz="3600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8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Condomínio urbano simples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7584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sz="3600" dirty="0">
                <a:solidFill>
                  <a:srgbClr val="000000"/>
                </a:solidFill>
              </a:rPr>
              <a:t>Art. 61.  Quando </a:t>
            </a:r>
            <a:r>
              <a:rPr lang="en-US" sz="3600" dirty="0">
                <a:solidFill>
                  <a:srgbClr val="0000FF"/>
                </a:solidFill>
              </a:rPr>
              <a:t>um mesmo imóvel </a:t>
            </a:r>
            <a:r>
              <a:rPr lang="en-US" sz="3600" dirty="0">
                <a:solidFill>
                  <a:srgbClr val="008000"/>
                </a:solidFill>
              </a:rPr>
              <a:t>contiver construções de casas ou cômodos</a:t>
            </a:r>
            <a:r>
              <a:rPr lang="en-US" sz="3600" dirty="0">
                <a:solidFill>
                  <a:srgbClr val="000000"/>
                </a:solidFill>
              </a:rPr>
              <a:t>, poderá ser instituído, </a:t>
            </a:r>
            <a:r>
              <a:rPr lang="en-US" sz="3600" dirty="0">
                <a:solidFill>
                  <a:schemeClr val="tx1"/>
                </a:solidFill>
              </a:rPr>
              <a:t>inclusive para fins de Reurb, </a:t>
            </a:r>
            <a:r>
              <a:rPr lang="en-US" sz="3600" b="1" u="sng" dirty="0">
                <a:solidFill>
                  <a:srgbClr val="000000"/>
                </a:solidFill>
              </a:rPr>
              <a:t>condomínio urbano simples</a:t>
            </a:r>
            <a:r>
              <a:rPr lang="en-US" sz="3600" dirty="0">
                <a:solidFill>
                  <a:srgbClr val="000000"/>
                </a:solidFill>
              </a:rPr>
              <a:t>, respeitados os parâmetros urbanísticos locais, e serão discriminadas, na </a:t>
            </a:r>
            <a:r>
              <a:rPr lang="en-US" sz="3600" dirty="0">
                <a:solidFill>
                  <a:schemeClr val="tx1"/>
                </a:solidFill>
              </a:rPr>
              <a:t>matrícula, (i) </a:t>
            </a:r>
            <a:r>
              <a:rPr lang="en-US" sz="3600" dirty="0">
                <a:solidFill>
                  <a:srgbClr val="008000"/>
                </a:solidFill>
              </a:rPr>
              <a:t>a parte do terreno ocupada pelas edificações,</a:t>
            </a:r>
            <a:r>
              <a:rPr lang="en-US" sz="3600" dirty="0">
                <a:solidFill>
                  <a:schemeClr val="tx1"/>
                </a:solidFill>
              </a:rPr>
              <a:t> (ii) </a:t>
            </a:r>
            <a:r>
              <a:rPr lang="en-US" sz="3600" dirty="0">
                <a:solidFill>
                  <a:srgbClr val="008000"/>
                </a:solidFill>
              </a:rPr>
              <a:t>as partes de utilização exclusiva </a:t>
            </a:r>
            <a:r>
              <a:rPr lang="en-US" sz="3600" dirty="0">
                <a:solidFill>
                  <a:srgbClr val="000000"/>
                </a:solidFill>
              </a:rPr>
              <a:t>e (iii) </a:t>
            </a:r>
            <a:r>
              <a:rPr lang="en-US" sz="3600" dirty="0">
                <a:solidFill>
                  <a:srgbClr val="F79646"/>
                </a:solidFill>
              </a:rPr>
              <a:t>as áreas que constituem passagem para as vias públicas ou para as unidades entre si</a:t>
            </a:r>
            <a:r>
              <a:rPr lang="en-US" sz="3600" dirty="0">
                <a:solidFill>
                  <a:srgbClr val="000000"/>
                </a:solidFill>
              </a:rPr>
              <a:t>.  </a:t>
            </a:r>
          </a:p>
          <a:p>
            <a:pPr marL="571500" indent="-571500" algn="just">
              <a:buFont typeface="Wingdings" charset="2"/>
              <a:buChar char="Ø"/>
            </a:pPr>
            <a:r>
              <a:rPr lang="en-US" sz="3600" dirty="0">
                <a:solidFill>
                  <a:srgbClr val="0000FF"/>
                </a:solidFill>
              </a:rPr>
              <a:t>1 imóvel</a:t>
            </a:r>
          </a:p>
          <a:p>
            <a:pPr marL="571500" indent="-571500" algn="just">
              <a:buFont typeface="Wingdings" charset="2"/>
              <a:buChar char="Ø"/>
            </a:pPr>
            <a:r>
              <a:rPr lang="en-US" sz="3600" dirty="0">
                <a:solidFill>
                  <a:srgbClr val="008000"/>
                </a:solidFill>
              </a:rPr>
              <a:t>Várias edificações de uso exclusivo</a:t>
            </a:r>
          </a:p>
          <a:p>
            <a:pPr marL="571500" indent="-571500" algn="just">
              <a:buFont typeface="Wingdings" charset="2"/>
              <a:buChar char="Ø"/>
            </a:pPr>
            <a:r>
              <a:rPr lang="en-US" sz="3600" dirty="0">
                <a:solidFill>
                  <a:schemeClr val="accent6"/>
                </a:solidFill>
              </a:rPr>
              <a:t>Área de passagem (via pública ou entre as unidades)</a:t>
            </a:r>
          </a:p>
          <a:p>
            <a:pPr marL="571500" indent="-571500" algn="just">
              <a:buFont typeface="Wingdings" charset="2"/>
              <a:buChar char="Ø"/>
            </a:pPr>
            <a:endParaRPr lang="en-US" sz="3600" dirty="0">
              <a:solidFill>
                <a:srgbClr val="000000"/>
              </a:solidFill>
            </a:endParaRPr>
          </a:p>
          <a:p>
            <a:pPr algn="just"/>
            <a:endParaRPr lang="en-US" sz="3600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9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Condomínio urbano simples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5379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sz="3600" b="1" dirty="0">
                <a:solidFill>
                  <a:srgbClr val="000000"/>
                </a:solidFill>
              </a:rPr>
              <a:t>Código de Normas de MG</a:t>
            </a:r>
            <a:r>
              <a:rPr lang="en-US" sz="3600" dirty="0">
                <a:solidFill>
                  <a:srgbClr val="000000"/>
                </a:solidFill>
              </a:rPr>
              <a:t>:</a:t>
            </a:r>
          </a:p>
          <a:p>
            <a:pPr algn="just"/>
            <a:r>
              <a:rPr lang="en-US" sz="3600" dirty="0">
                <a:solidFill>
                  <a:srgbClr val="000000"/>
                </a:solidFill>
              </a:rPr>
              <a:t>Art. 972. Quando, sobre </a:t>
            </a:r>
            <a:r>
              <a:rPr lang="en-US" sz="3600" u="sng" dirty="0">
                <a:solidFill>
                  <a:srgbClr val="000000"/>
                </a:solidFill>
              </a:rPr>
              <a:t>um mesmo terreno, houver a construção de mais de um imóvel sem possibilidade legal de seu desdobro</a:t>
            </a:r>
            <a:r>
              <a:rPr lang="en-US" sz="3600" dirty="0">
                <a:solidFill>
                  <a:srgbClr val="000000"/>
                </a:solidFill>
              </a:rPr>
              <a:t>, será admitida a instituição do condomínio para possibilitar o registro do título aquisitivo, em obediência ao princípio da unicidade da matrícula, conforme disposto neste Capítulo.</a:t>
            </a:r>
          </a:p>
          <a:p>
            <a:pPr algn="just"/>
            <a:r>
              <a:rPr lang="en-US" sz="3600" dirty="0">
                <a:solidFill>
                  <a:srgbClr val="000000"/>
                </a:solidFill>
              </a:rPr>
              <a:t>Parágrafo único. Por absoluta impossibilidade física do desdobro, igual procedimento se adotará quando a </a:t>
            </a:r>
            <a:r>
              <a:rPr lang="en-US" sz="3600" dirty="0">
                <a:solidFill>
                  <a:srgbClr val="FF0000"/>
                </a:solidFill>
              </a:rPr>
              <a:t>construção for sobreposta</a:t>
            </a:r>
            <a:r>
              <a:rPr lang="en-US" sz="3600" dirty="0">
                <a:solidFill>
                  <a:srgbClr val="000000"/>
                </a:solidFill>
              </a:rPr>
              <a:t>; ou quando se tratar de </a:t>
            </a:r>
            <a:r>
              <a:rPr lang="en-US" sz="3600" dirty="0">
                <a:solidFill>
                  <a:srgbClr val="FF0000"/>
                </a:solidFill>
              </a:rPr>
              <a:t>casas térreas, assobradadas, geminadas, condomínios de laje, ou assemelhados</a:t>
            </a:r>
            <a:r>
              <a:rPr lang="en-US" sz="3600" dirty="0">
                <a:solidFill>
                  <a:srgbClr val="000000"/>
                </a:solidFill>
              </a:rPr>
              <a:t>, em </a:t>
            </a:r>
            <a:r>
              <a:rPr lang="en-US" sz="3600" strike="sngStrike" dirty="0">
                <a:solidFill>
                  <a:srgbClr val="0000FF"/>
                </a:solidFill>
              </a:rPr>
              <a:t>empreendimentos de pequeno porte, assim consideradas, para esse fim, as construções de até 6 (seis) unidades e/ou máximo 3 (três) pavimentos.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10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Condomínio urbano simples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2615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en-US" sz="3600" dirty="0">
                <a:solidFill>
                  <a:srgbClr val="000000"/>
                </a:solidFill>
              </a:rPr>
              <a:t>Art. 62.  A </a:t>
            </a:r>
            <a:r>
              <a:rPr lang="en-US" sz="3600" b="1" u="sng" dirty="0">
                <a:solidFill>
                  <a:srgbClr val="000090"/>
                </a:solidFill>
              </a:rPr>
              <a:t>instituição do condomínio urbano </a:t>
            </a:r>
            <a:r>
              <a:rPr lang="en-US" sz="3600" dirty="0">
                <a:solidFill>
                  <a:srgbClr val="000000"/>
                </a:solidFill>
              </a:rPr>
              <a:t>simples será registrada na matrícula do respectivo imóvel, na qual deverão ser identificadas as partes comuns ao nível do solo, as partes comuns internas à edificação, se houver, e as respectivas unidades autônomas, dispensada a apresentação de convenção de condomínio. </a:t>
            </a:r>
          </a:p>
          <a:p>
            <a:pPr algn="just"/>
            <a:r>
              <a:rPr lang="en-US" sz="3600" dirty="0">
                <a:solidFill>
                  <a:srgbClr val="000000"/>
                </a:solidFill>
              </a:rPr>
              <a:t>§1</a:t>
            </a:r>
            <a:r>
              <a:rPr lang="en-US" sz="3600" baseline="30000" dirty="0">
                <a:solidFill>
                  <a:srgbClr val="000000"/>
                </a:solidFill>
              </a:rPr>
              <a:t>o</a:t>
            </a:r>
            <a:r>
              <a:rPr lang="en-US" sz="3600" dirty="0">
                <a:solidFill>
                  <a:srgbClr val="000000"/>
                </a:solidFill>
              </a:rPr>
              <a:t> - Após o registro da instituição do condomínio urbano simples, </a:t>
            </a:r>
            <a:r>
              <a:rPr lang="en-US" sz="3600" b="1" u="sng" dirty="0">
                <a:solidFill>
                  <a:srgbClr val="000090"/>
                </a:solidFill>
              </a:rPr>
              <a:t>deverá ser aberta uma matrícula para cada unidade autônoma</a:t>
            </a:r>
            <a:r>
              <a:rPr lang="en-US" sz="3600" dirty="0">
                <a:solidFill>
                  <a:srgbClr val="000000"/>
                </a:solidFill>
              </a:rPr>
              <a:t>, à qual caberá, como parte inseparável, </a:t>
            </a:r>
            <a:r>
              <a:rPr lang="en-US" sz="3600" b="1" u="sng" dirty="0">
                <a:solidFill>
                  <a:srgbClr val="000090"/>
                </a:solidFill>
              </a:rPr>
              <a:t>uma fração ideal do solo e das outras partes comuns, </a:t>
            </a:r>
            <a:r>
              <a:rPr lang="en-US" sz="3600" b="1" u="sng" dirty="0">
                <a:solidFill>
                  <a:srgbClr val="FF0000"/>
                </a:solidFill>
              </a:rPr>
              <a:t>se houver</a:t>
            </a:r>
            <a:r>
              <a:rPr lang="en-US" sz="3600" dirty="0">
                <a:solidFill>
                  <a:srgbClr val="000000"/>
                </a:solidFill>
              </a:rPr>
              <a:t>, representada na forma de percentual.  </a:t>
            </a:r>
          </a:p>
          <a:p>
            <a:pPr algn="just"/>
            <a:r>
              <a:rPr lang="en-US" sz="3600" dirty="0">
                <a:solidFill>
                  <a:srgbClr val="000000"/>
                </a:solidFill>
              </a:rPr>
              <a:t>§2</a:t>
            </a:r>
            <a:r>
              <a:rPr lang="en-US" sz="3600" baseline="30000" dirty="0">
                <a:solidFill>
                  <a:srgbClr val="000000"/>
                </a:solidFill>
              </a:rPr>
              <a:t>o</a:t>
            </a:r>
            <a:r>
              <a:rPr lang="en-US" sz="3600" dirty="0">
                <a:solidFill>
                  <a:srgbClr val="000000"/>
                </a:solidFill>
              </a:rPr>
              <a:t> - As unidades autônomas constituídas em matrícula própria poderão ser alienadas e gravadas livremente por seus titulares.  </a:t>
            </a:r>
          </a:p>
          <a:p>
            <a:pPr algn="just"/>
            <a:r>
              <a:rPr lang="en-US" sz="3600" dirty="0">
                <a:solidFill>
                  <a:srgbClr val="000000"/>
                </a:solidFill>
              </a:rPr>
              <a:t>§3</a:t>
            </a:r>
            <a:r>
              <a:rPr lang="en-US" sz="3600" baseline="30000" dirty="0">
                <a:solidFill>
                  <a:srgbClr val="000000"/>
                </a:solidFill>
              </a:rPr>
              <a:t>o</a:t>
            </a:r>
            <a:r>
              <a:rPr lang="en-US" sz="3600" dirty="0">
                <a:solidFill>
                  <a:srgbClr val="000000"/>
                </a:solidFill>
              </a:rPr>
              <a:t> - Nenhuma unidade autônoma poderá ser privada de acesso ao logradouro público. </a:t>
            </a:r>
          </a:p>
          <a:p>
            <a:pPr algn="just"/>
            <a:r>
              <a:rPr lang="en-US" sz="3600" dirty="0">
                <a:solidFill>
                  <a:srgbClr val="000000"/>
                </a:solidFill>
              </a:rPr>
              <a:t>§4</a:t>
            </a:r>
            <a:r>
              <a:rPr lang="en-US" sz="3600" baseline="30000" dirty="0">
                <a:solidFill>
                  <a:srgbClr val="000000"/>
                </a:solidFill>
              </a:rPr>
              <a:t>o</a:t>
            </a:r>
            <a:r>
              <a:rPr lang="en-US" sz="3600" dirty="0">
                <a:solidFill>
                  <a:srgbClr val="000000"/>
                </a:solidFill>
              </a:rPr>
              <a:t> - A gestão das partes comuns será feita de comum acordo entre os condôminos, podendo ser formalizada por meio de instrumento particular.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11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Condomínio urbano simples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0862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n-US" sz="5100" b="1" u="sng" dirty="0">
                <a:solidFill>
                  <a:srgbClr val="000000"/>
                </a:solidFill>
              </a:rPr>
              <a:t>REQUISITOS</a:t>
            </a:r>
            <a:r>
              <a:rPr lang="en-US" sz="5100" dirty="0">
                <a:solidFill>
                  <a:srgbClr val="000000"/>
                </a:solidFill>
              </a:rPr>
              <a:t>:</a:t>
            </a:r>
          </a:p>
          <a:p>
            <a:pPr marL="571500" indent="-571500" algn="just">
              <a:buFont typeface="Wingdings" charset="2"/>
              <a:buChar char="Ø"/>
            </a:pPr>
            <a:r>
              <a:rPr lang="en-US" sz="5100" dirty="0">
                <a:solidFill>
                  <a:srgbClr val="000000"/>
                </a:solidFill>
              </a:rPr>
              <a:t>Averbação de construção na matrícula (e CND/INSS)</a:t>
            </a:r>
          </a:p>
          <a:p>
            <a:pPr marL="571500" indent="-571500" algn="just">
              <a:buFont typeface="Wingdings" charset="2"/>
              <a:buChar char="Ø"/>
            </a:pPr>
            <a:r>
              <a:rPr lang="en-US" sz="5100" dirty="0">
                <a:solidFill>
                  <a:srgbClr val="000000"/>
                </a:solidFill>
              </a:rPr>
              <a:t>Instrumento de instituição do condomínio</a:t>
            </a:r>
          </a:p>
          <a:p>
            <a:pPr algn="just"/>
            <a:endParaRPr lang="en-US" sz="3600" dirty="0">
              <a:solidFill>
                <a:srgbClr val="000000"/>
              </a:solidFill>
            </a:endParaRPr>
          </a:p>
          <a:p>
            <a:pPr algn="just"/>
            <a:r>
              <a:rPr lang="en-US" sz="4200" dirty="0">
                <a:solidFill>
                  <a:srgbClr val="000000"/>
                </a:solidFill>
              </a:rPr>
              <a:t>Art. 63.  No caso da </a:t>
            </a:r>
            <a:r>
              <a:rPr lang="en-US" sz="4200" dirty="0">
                <a:solidFill>
                  <a:srgbClr val="FF0000"/>
                </a:solidFill>
              </a:rPr>
              <a:t>Reurb-S</a:t>
            </a:r>
            <a:r>
              <a:rPr lang="en-US" sz="4200" dirty="0">
                <a:solidFill>
                  <a:srgbClr val="000000"/>
                </a:solidFill>
              </a:rPr>
              <a:t>, a averbação das edificações poderá ser efetivada a partir de mera notícia, a requerimento do interessado, da qual constem a área construída e o número da unidade imobiliária, </a:t>
            </a:r>
            <a:r>
              <a:rPr lang="en-US" sz="4200" u="sng" dirty="0">
                <a:solidFill>
                  <a:srgbClr val="FF0000"/>
                </a:solidFill>
              </a:rPr>
              <a:t>dispensada</a:t>
            </a:r>
            <a:r>
              <a:rPr lang="en-US" sz="4200" u="sng" dirty="0">
                <a:solidFill>
                  <a:srgbClr val="000000"/>
                </a:solidFill>
              </a:rPr>
              <a:t> apresentação de habite-se e de certidões negativas de tributos e contribuições previdenciárias</a:t>
            </a:r>
            <a:r>
              <a:rPr lang="en-US" sz="4200" dirty="0">
                <a:solidFill>
                  <a:srgbClr val="000000"/>
                </a:solidFill>
              </a:rPr>
              <a:t>.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12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Condomínio urbano simples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2202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/>
          </a:bodyPr>
          <a:lstStyle/>
          <a:p>
            <a:endParaRPr lang="en-US" sz="3600" b="1" dirty="0">
              <a:solidFill>
                <a:srgbClr val="000000"/>
              </a:solidFill>
            </a:endParaRPr>
          </a:p>
          <a:p>
            <a:endParaRPr lang="en-US" sz="3600" b="1" dirty="0">
              <a:solidFill>
                <a:srgbClr val="000000"/>
              </a:solidFill>
            </a:endParaRPr>
          </a:p>
          <a:p>
            <a:r>
              <a:rPr lang="en-US" sz="4800" b="1" dirty="0">
                <a:solidFill>
                  <a:srgbClr val="000000"/>
                </a:solidFill>
              </a:rPr>
              <a:t>CONDOMÍNIO EDILÍCIO DE LOTES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13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Condomínio edilício de Lotes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4257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92500"/>
          </a:bodyPr>
          <a:lstStyle/>
          <a:p>
            <a:pPr marL="457200" indent="-457200" algn="just">
              <a:buFont typeface="Wingdings" charset="2"/>
              <a:buChar char="Ø"/>
            </a:pPr>
            <a:r>
              <a:rPr lang="en-US" sz="3600" dirty="0">
                <a:solidFill>
                  <a:srgbClr val="000000"/>
                </a:solidFill>
              </a:rPr>
              <a:t>Forma de condomínio edilício</a:t>
            </a:r>
          </a:p>
          <a:p>
            <a:pPr marL="914400" lvl="1" indent="-457200" algn="just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Instituição e convenção de condomínio</a:t>
            </a:r>
          </a:p>
          <a:p>
            <a:pPr marL="457200" indent="-457200" algn="just">
              <a:buFont typeface="Wingdings" charset="2"/>
              <a:buChar char="Ø"/>
            </a:pPr>
            <a:r>
              <a:rPr lang="en-US" sz="3600" dirty="0">
                <a:solidFill>
                  <a:srgbClr val="000000"/>
                </a:solidFill>
              </a:rPr>
              <a:t>Projeto aprovado pelo município</a:t>
            </a:r>
          </a:p>
          <a:p>
            <a:pPr marL="457200" indent="-457200" algn="just">
              <a:buFont typeface="Wingdings" charset="2"/>
              <a:buChar char="Ø"/>
            </a:pPr>
            <a:r>
              <a:rPr lang="en-US" sz="3600" dirty="0">
                <a:solidFill>
                  <a:srgbClr val="000000"/>
                </a:solidFill>
              </a:rPr>
              <a:t>Lote é unidade imobiliária de uso exclusivo</a:t>
            </a:r>
          </a:p>
          <a:p>
            <a:pPr marL="457200" indent="-457200" algn="just">
              <a:buFont typeface="Wingdings" charset="2"/>
              <a:buChar char="Ø"/>
            </a:pPr>
            <a:r>
              <a:rPr lang="en-US" sz="3600" dirty="0">
                <a:solidFill>
                  <a:srgbClr val="000000"/>
                </a:solidFill>
              </a:rPr>
              <a:t>Vias internas, praças, parques, etc, como área comum (privado)</a:t>
            </a:r>
          </a:p>
          <a:p>
            <a:pPr marL="457200" indent="-457200" algn="just">
              <a:buFont typeface="Wingdings" charset="2"/>
              <a:buChar char="Ø"/>
            </a:pPr>
            <a:r>
              <a:rPr lang="en-US" sz="3600" dirty="0">
                <a:solidFill>
                  <a:srgbClr val="000000"/>
                </a:solidFill>
              </a:rPr>
              <a:t>Pode haver incorporação imobiliária</a:t>
            </a:r>
          </a:p>
          <a:p>
            <a:pPr marL="914400" lvl="1" indent="-457200" algn="just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Infraestrutura realizada pelo empreendedor</a:t>
            </a:r>
          </a:p>
          <a:p>
            <a:pPr marL="457200" indent="-457200" algn="just">
              <a:buFont typeface="Wingdings" charset="2"/>
              <a:buChar char="Ø"/>
            </a:pPr>
            <a:endParaRPr lang="en-US" sz="3600" dirty="0">
              <a:solidFill>
                <a:srgbClr val="000000"/>
              </a:solidFill>
            </a:endParaRPr>
          </a:p>
          <a:p>
            <a:pPr marL="457200" indent="-457200" algn="just">
              <a:buFont typeface="Wingdings" charset="2"/>
              <a:buChar char="Ø"/>
            </a:pPr>
            <a:endParaRPr lang="en-US" sz="3600" dirty="0">
              <a:solidFill>
                <a:srgbClr val="000000"/>
              </a:solidFill>
            </a:endParaRPr>
          </a:p>
          <a:p>
            <a:pPr marL="457200" indent="-457200" algn="just">
              <a:buFont typeface="Wingdings" charset="2"/>
              <a:buChar char="Ø"/>
            </a:pPr>
            <a:endParaRPr lang="en-US" sz="3600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14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Condomínio edilício de Lotes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1175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77500" lnSpcReduction="20000"/>
          </a:bodyPr>
          <a:lstStyle/>
          <a:p>
            <a:pPr marL="457200" indent="-457200" algn="just">
              <a:buFont typeface="Wingdings" charset="2"/>
              <a:buChar char="Ø"/>
            </a:pPr>
            <a:r>
              <a:rPr lang="en-US" sz="3600" dirty="0">
                <a:solidFill>
                  <a:srgbClr val="000000"/>
                </a:solidFill>
              </a:rPr>
              <a:t>DIFERENTE DE CONDOMÍNIO DE CASAS</a:t>
            </a:r>
          </a:p>
          <a:p>
            <a:pPr marL="457200" indent="-457200" algn="just">
              <a:buFont typeface="Wingdings" charset="2"/>
              <a:buChar char="Ø"/>
            </a:pPr>
            <a:r>
              <a:rPr lang="en-US" sz="3600" b="1" dirty="0">
                <a:solidFill>
                  <a:srgbClr val="FF0000"/>
                </a:solidFill>
              </a:rPr>
              <a:t>NÃO PRECISA HAVER CONSTRUÇÃO NO LOTE</a:t>
            </a:r>
          </a:p>
          <a:p>
            <a:pPr marL="457200" indent="-457200" algn="just">
              <a:buFont typeface="Wingdings" charset="2"/>
              <a:buChar char="Ø"/>
            </a:pPr>
            <a:endParaRPr lang="en-US" sz="3600" dirty="0">
              <a:solidFill>
                <a:srgbClr val="000000"/>
              </a:solidFill>
            </a:endParaRPr>
          </a:p>
          <a:p>
            <a:pPr lvl="1" algn="just"/>
            <a:r>
              <a:rPr lang="en-US" dirty="0">
                <a:solidFill>
                  <a:srgbClr val="000000"/>
                </a:solidFill>
              </a:rPr>
              <a:t>Lei 4.591: Art. 8º Quando, </a:t>
            </a:r>
            <a:r>
              <a:rPr lang="en-US" b="1" dirty="0">
                <a:solidFill>
                  <a:srgbClr val="000000"/>
                </a:solidFill>
              </a:rPr>
              <a:t>em terreno onde não houver edificação</a:t>
            </a:r>
            <a:r>
              <a:rPr lang="en-US" dirty="0">
                <a:solidFill>
                  <a:srgbClr val="000000"/>
                </a:solidFill>
              </a:rPr>
              <a:t>, o proprietário, o promitente comprador, o cessionário dêste ou o promitente cessionário </a:t>
            </a:r>
            <a:r>
              <a:rPr lang="en-US" b="1" dirty="0">
                <a:solidFill>
                  <a:srgbClr val="000000"/>
                </a:solidFill>
              </a:rPr>
              <a:t>sôbre êle desejar erigir mais de uma edificação</a:t>
            </a:r>
            <a:r>
              <a:rPr lang="en-US" dirty="0">
                <a:solidFill>
                  <a:srgbClr val="000000"/>
                </a:solidFill>
              </a:rPr>
              <a:t>, observar-se-á também o seguinte:</a:t>
            </a:r>
          </a:p>
          <a:p>
            <a:pPr lvl="1" algn="just"/>
            <a:r>
              <a:rPr lang="en-US" dirty="0">
                <a:solidFill>
                  <a:srgbClr val="000000"/>
                </a:solidFill>
              </a:rPr>
              <a:t>a) em relação às </a:t>
            </a:r>
            <a:r>
              <a:rPr lang="en-US" b="1" dirty="0">
                <a:solidFill>
                  <a:srgbClr val="000090"/>
                </a:solidFill>
              </a:rPr>
              <a:t>unidades autônomas que se constituírem em casas térreas ou assobradadas</a:t>
            </a:r>
            <a:r>
              <a:rPr lang="en-US" dirty="0">
                <a:solidFill>
                  <a:srgbClr val="000000"/>
                </a:solidFill>
              </a:rPr>
              <a:t>, será discriminada a parte do terreno ocupada pela edificação e também aquela eventualmente reservada como de utilização exclusiva dessas casas, como jardim e quintal, bem assim a fração ideal do todo do terreno e de partes comuns, que corresponderá às unidades;</a:t>
            </a:r>
          </a:p>
          <a:p>
            <a:pPr marL="457200" indent="-457200" algn="just">
              <a:buFont typeface="Wingdings" charset="2"/>
              <a:buChar char="Ø"/>
            </a:pPr>
            <a:endParaRPr lang="en-US" sz="3600" dirty="0">
              <a:solidFill>
                <a:srgbClr val="000000"/>
              </a:solidFill>
            </a:endParaRPr>
          </a:p>
          <a:p>
            <a:pPr marL="457200" indent="-457200" algn="just">
              <a:buFont typeface="Wingdings" charset="2"/>
              <a:buChar char="Ø"/>
            </a:pPr>
            <a:endParaRPr lang="en-US" sz="3600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15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Condomínio edilício de Lotes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7370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62500" lnSpcReduction="20000"/>
          </a:bodyPr>
          <a:lstStyle/>
          <a:p>
            <a:pPr marL="457200" indent="-457200" algn="just">
              <a:buFont typeface="Wingdings" charset="2"/>
              <a:buChar char="Ø"/>
            </a:pPr>
            <a:r>
              <a:rPr lang="en-US" sz="3600" dirty="0">
                <a:solidFill>
                  <a:srgbClr val="000000"/>
                </a:solidFill>
              </a:rPr>
              <a:t>Alteração no Código Civil:</a:t>
            </a:r>
          </a:p>
          <a:p>
            <a:r>
              <a:rPr lang="en-US" sz="3600" b="1" dirty="0">
                <a:solidFill>
                  <a:srgbClr val="000000"/>
                </a:solidFill>
              </a:rPr>
              <a:t>CAPÍTULO VII</a:t>
            </a:r>
          </a:p>
          <a:p>
            <a:r>
              <a:rPr lang="en-US" sz="3600" b="1" dirty="0">
                <a:solidFill>
                  <a:srgbClr val="000000"/>
                </a:solidFill>
              </a:rPr>
              <a:t>Do Condomínio Edilício</a:t>
            </a:r>
          </a:p>
          <a:p>
            <a:r>
              <a:rPr lang="en-US" sz="3600" b="1" dirty="0">
                <a:solidFill>
                  <a:srgbClr val="000000"/>
                </a:solidFill>
              </a:rPr>
              <a:t>Seção IV</a:t>
            </a:r>
          </a:p>
          <a:p>
            <a:r>
              <a:rPr lang="en-US" sz="3600" b="1" dirty="0">
                <a:solidFill>
                  <a:srgbClr val="000000"/>
                </a:solidFill>
              </a:rPr>
              <a:t>Do Condomínio de Lotes</a:t>
            </a:r>
          </a:p>
          <a:p>
            <a:pPr algn="just"/>
            <a:r>
              <a:rPr lang="en-US" sz="3600" dirty="0">
                <a:solidFill>
                  <a:srgbClr val="000000"/>
                </a:solidFill>
              </a:rPr>
              <a:t>Art. 1.358-A.  Pode haver, em terrenos, </a:t>
            </a:r>
            <a:r>
              <a:rPr lang="en-US" sz="3600" b="1" dirty="0">
                <a:solidFill>
                  <a:schemeClr val="tx1"/>
                </a:solidFill>
              </a:rPr>
              <a:t>partes designadas de </a:t>
            </a:r>
            <a:r>
              <a:rPr lang="en-US" sz="3600" b="1" dirty="0">
                <a:solidFill>
                  <a:srgbClr val="FF0000"/>
                </a:solidFill>
              </a:rPr>
              <a:t>lotes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dirty="0">
                <a:solidFill>
                  <a:srgbClr val="000000"/>
                </a:solidFill>
              </a:rPr>
              <a:t>que são </a:t>
            </a:r>
            <a:r>
              <a:rPr lang="en-US" sz="3600" dirty="0">
                <a:solidFill>
                  <a:srgbClr val="FF0000"/>
                </a:solidFill>
              </a:rPr>
              <a:t>propriedade exclusiva </a:t>
            </a:r>
            <a:r>
              <a:rPr lang="en-US" sz="3600" dirty="0">
                <a:solidFill>
                  <a:srgbClr val="000000"/>
                </a:solidFill>
              </a:rPr>
              <a:t>e </a:t>
            </a:r>
            <a:r>
              <a:rPr lang="en-US" sz="3600" dirty="0">
                <a:solidFill>
                  <a:srgbClr val="FF0000"/>
                </a:solidFill>
              </a:rPr>
              <a:t>partes que são propriedade comum </a:t>
            </a:r>
            <a:r>
              <a:rPr lang="en-US" sz="3600" dirty="0">
                <a:solidFill>
                  <a:srgbClr val="000000"/>
                </a:solidFill>
              </a:rPr>
              <a:t>dos condôminos.  </a:t>
            </a:r>
          </a:p>
          <a:p>
            <a:pPr algn="just"/>
            <a:r>
              <a:rPr lang="en-US" sz="3600" dirty="0">
                <a:solidFill>
                  <a:srgbClr val="000000"/>
                </a:solidFill>
              </a:rPr>
              <a:t>§1</a:t>
            </a:r>
            <a:r>
              <a:rPr lang="en-US" sz="3600" baseline="30000" dirty="0">
                <a:solidFill>
                  <a:srgbClr val="000000"/>
                </a:solidFill>
              </a:rPr>
              <a:t>o</a:t>
            </a:r>
            <a:r>
              <a:rPr lang="en-US" sz="3600" dirty="0">
                <a:solidFill>
                  <a:srgbClr val="000000"/>
                </a:solidFill>
              </a:rPr>
              <a:t>  A </a:t>
            </a:r>
            <a:r>
              <a:rPr lang="en-US" sz="3600" b="1" dirty="0">
                <a:solidFill>
                  <a:srgbClr val="FF0000"/>
                </a:solidFill>
              </a:rPr>
              <a:t>fração ideal </a:t>
            </a:r>
            <a:r>
              <a:rPr lang="en-US" sz="3600" dirty="0">
                <a:solidFill>
                  <a:srgbClr val="000000"/>
                </a:solidFill>
              </a:rPr>
              <a:t>de cada condômino poderá ser proporcional à área do solo de cada unidade autônoma, ao respectivo potencial construtivo ou a outros critérios indicados no ato de instituição.  </a:t>
            </a:r>
          </a:p>
          <a:p>
            <a:pPr algn="just"/>
            <a:r>
              <a:rPr lang="en-US" sz="3600" dirty="0">
                <a:solidFill>
                  <a:srgbClr val="000000"/>
                </a:solidFill>
              </a:rPr>
              <a:t>§2</a:t>
            </a:r>
            <a:r>
              <a:rPr lang="en-US" sz="3600" baseline="30000" dirty="0">
                <a:solidFill>
                  <a:srgbClr val="000000"/>
                </a:solidFill>
              </a:rPr>
              <a:t>o</a:t>
            </a:r>
            <a:r>
              <a:rPr lang="en-US" sz="3600" dirty="0">
                <a:solidFill>
                  <a:srgbClr val="000000"/>
                </a:solidFill>
              </a:rPr>
              <a:t>  Aplica-se, no que couber, ao condomínio de lotes o disposto sobre condomínio edilício neste Capítulo, respeitada a legislação urbanística. </a:t>
            </a:r>
          </a:p>
          <a:p>
            <a:pPr marL="457200" indent="-457200" algn="just">
              <a:buFont typeface="Wingdings" charset="2"/>
              <a:buChar char="Ø"/>
            </a:pPr>
            <a:endParaRPr lang="en-US" sz="3600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16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Condomínio edilício de Lotes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7953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3600" b="1" u="sng" dirty="0">
                <a:solidFill>
                  <a:srgbClr val="000000"/>
                </a:solidFill>
              </a:rPr>
              <a:t>Alteração no art. 2</a:t>
            </a:r>
            <a:r>
              <a:rPr lang="en-US" sz="3600" b="1" u="sng" baseline="30000" dirty="0">
                <a:solidFill>
                  <a:srgbClr val="000000"/>
                </a:solidFill>
              </a:rPr>
              <a:t>o</a:t>
            </a:r>
            <a:r>
              <a:rPr lang="en-US" sz="3600" b="1" u="sng" dirty="0">
                <a:solidFill>
                  <a:srgbClr val="000000"/>
                </a:solidFill>
              </a:rPr>
              <a:t> da Lei 6.766/79</a:t>
            </a:r>
            <a:r>
              <a:rPr lang="en-US" sz="3600" dirty="0">
                <a:solidFill>
                  <a:srgbClr val="000000"/>
                </a:solidFill>
              </a:rPr>
              <a:t>:</a:t>
            </a:r>
          </a:p>
          <a:p>
            <a:pPr marL="457200" indent="-457200" algn="just">
              <a:buFont typeface="Wingdings" charset="2"/>
              <a:buChar char="Ø"/>
            </a:pPr>
            <a:r>
              <a:rPr lang="en-US" sz="3600" b="1" dirty="0">
                <a:solidFill>
                  <a:srgbClr val="000000"/>
                </a:solidFill>
              </a:rPr>
              <a:t>§7</a:t>
            </a:r>
            <a:r>
              <a:rPr lang="en-US" sz="3600" b="1" baseline="30000" dirty="0">
                <a:solidFill>
                  <a:srgbClr val="000000"/>
                </a:solidFill>
              </a:rPr>
              <a:t>o</a:t>
            </a:r>
            <a:r>
              <a:rPr lang="en-US" sz="3600" b="1" dirty="0">
                <a:solidFill>
                  <a:srgbClr val="000000"/>
                </a:solidFill>
              </a:rPr>
              <a:t> - O lote poderá ser constituído sob a forma de imóvel autônomo ou de unidade imobiliária integrante de condomínio de lotes. </a:t>
            </a:r>
            <a:r>
              <a:rPr lang="en-US" sz="2200" dirty="0">
                <a:solidFill>
                  <a:srgbClr val="000000"/>
                </a:solidFill>
              </a:rPr>
              <a:t>(parágrafo novo)</a:t>
            </a:r>
          </a:p>
          <a:p>
            <a:pPr marL="457200" indent="-457200" algn="just">
              <a:buFont typeface="Wingdings" charset="2"/>
              <a:buChar char="Ø"/>
            </a:pPr>
            <a:r>
              <a:rPr lang="en-US" sz="3600" dirty="0">
                <a:solidFill>
                  <a:srgbClr val="000000"/>
                </a:solidFill>
              </a:rPr>
              <a:t>§4</a:t>
            </a:r>
            <a:r>
              <a:rPr lang="en-US" sz="3600" baseline="30000" dirty="0">
                <a:solidFill>
                  <a:srgbClr val="000000"/>
                </a:solidFill>
              </a:rPr>
              <a:t>o</a:t>
            </a:r>
            <a:r>
              <a:rPr lang="en-US" sz="3600" dirty="0">
                <a:solidFill>
                  <a:srgbClr val="000000"/>
                </a:solidFill>
              </a:rPr>
              <a:t> - Considera-se lote o terreno servido de infra-estrutura básica cujas dimensões atendam aos índices urbanísticos definidos pelo plano diretor ou lei municipal para a zona em que se situe.</a:t>
            </a:r>
            <a:r>
              <a:rPr lang="en-US" sz="3600" b="1" dirty="0">
                <a:solidFill>
                  <a:srgbClr val="000000"/>
                </a:solidFill>
              </a:rPr>
              <a:t> </a:t>
            </a:r>
            <a:r>
              <a:rPr lang="en-US" sz="2200" dirty="0">
                <a:solidFill>
                  <a:srgbClr val="000000"/>
                </a:solidFill>
              </a:rPr>
              <a:t>(parágrafo existente)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17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Condomínio edilício de Lotes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2721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3600" b="1" u="sng" dirty="0">
                <a:solidFill>
                  <a:srgbClr val="000000"/>
                </a:solidFill>
              </a:rPr>
              <a:t>Alteração no art. 2</a:t>
            </a:r>
            <a:r>
              <a:rPr lang="en-US" sz="3600" b="1" u="sng" baseline="30000" dirty="0">
                <a:solidFill>
                  <a:srgbClr val="000000"/>
                </a:solidFill>
              </a:rPr>
              <a:t>o</a:t>
            </a:r>
            <a:r>
              <a:rPr lang="en-US" sz="3600" b="1" u="sng" dirty="0">
                <a:solidFill>
                  <a:srgbClr val="000000"/>
                </a:solidFill>
              </a:rPr>
              <a:t> da Lei 6.766/79</a:t>
            </a:r>
            <a:r>
              <a:rPr lang="en-US" sz="3600" dirty="0">
                <a:solidFill>
                  <a:srgbClr val="000000"/>
                </a:solidFill>
              </a:rPr>
              <a:t>:</a:t>
            </a:r>
          </a:p>
          <a:p>
            <a:pPr marL="457200" indent="-457200" algn="just">
              <a:buFont typeface="Wingdings" charset="2"/>
              <a:buChar char="Ø"/>
            </a:pPr>
            <a:r>
              <a:rPr lang="en-US" sz="3600" b="1" dirty="0">
                <a:solidFill>
                  <a:srgbClr val="000000"/>
                </a:solidFill>
              </a:rPr>
              <a:t>§7</a:t>
            </a:r>
            <a:r>
              <a:rPr lang="en-US" sz="3600" b="1" baseline="30000" dirty="0">
                <a:solidFill>
                  <a:srgbClr val="000000"/>
                </a:solidFill>
              </a:rPr>
              <a:t>o</a:t>
            </a:r>
            <a:r>
              <a:rPr lang="en-US" sz="3600" b="1" dirty="0">
                <a:solidFill>
                  <a:srgbClr val="000000"/>
                </a:solidFill>
              </a:rPr>
              <a:t> - O lote poderá ser constituído sob a forma de  </a:t>
            </a:r>
            <a:r>
              <a:rPr lang="en-US" sz="3600" b="1" dirty="0">
                <a:solidFill>
                  <a:schemeClr val="tx2"/>
                </a:solidFill>
              </a:rPr>
              <a:t>imóvel autônomo </a:t>
            </a:r>
            <a:r>
              <a:rPr lang="en-US" sz="3600" b="1" dirty="0">
                <a:solidFill>
                  <a:srgbClr val="000000"/>
                </a:solidFill>
              </a:rPr>
              <a:t>ou de </a:t>
            </a:r>
            <a:r>
              <a:rPr lang="en-US" sz="3600" b="1" dirty="0">
                <a:solidFill>
                  <a:srgbClr val="FF0000"/>
                </a:solidFill>
              </a:rPr>
              <a:t>unidade imobiliária integrante de condomínio de lotes</a:t>
            </a:r>
            <a:r>
              <a:rPr lang="en-US" sz="3600" b="1" dirty="0">
                <a:solidFill>
                  <a:srgbClr val="000000"/>
                </a:solidFill>
              </a:rPr>
              <a:t>. </a:t>
            </a:r>
          </a:p>
          <a:p>
            <a:pPr marL="914400" lvl="1" indent="-457200" algn="just">
              <a:buFont typeface="Wingdings" charset="2"/>
              <a:buChar char="Ø"/>
            </a:pPr>
            <a:r>
              <a:rPr lang="en-US" b="1" dirty="0">
                <a:solidFill>
                  <a:srgbClr val="1F497D"/>
                </a:solidFill>
              </a:rPr>
              <a:t>Imóvel autônomo: Loteamento ou desmembramento</a:t>
            </a:r>
          </a:p>
          <a:p>
            <a:pPr marL="914400" lvl="1" indent="-457200" algn="just">
              <a:buFont typeface="Wingdings" charset="2"/>
              <a:buChar char="Ø"/>
            </a:pPr>
            <a:r>
              <a:rPr lang="en-US" b="1" dirty="0">
                <a:solidFill>
                  <a:srgbClr val="FF0000"/>
                </a:solidFill>
              </a:rPr>
              <a:t>Unidade imobiliária: condomínio de lotes</a:t>
            </a:r>
          </a:p>
          <a:p>
            <a:pPr marL="457200" indent="-457200" algn="just">
              <a:buFont typeface="Wingdings" charset="2"/>
              <a:buChar char="Ø"/>
            </a:pPr>
            <a:r>
              <a:rPr lang="en-US" sz="1900" dirty="0">
                <a:solidFill>
                  <a:srgbClr val="000000"/>
                </a:solidFill>
              </a:rPr>
              <a:t>§4</a:t>
            </a:r>
            <a:r>
              <a:rPr lang="en-US" sz="1900" baseline="30000" dirty="0">
                <a:solidFill>
                  <a:srgbClr val="000000"/>
                </a:solidFill>
              </a:rPr>
              <a:t>o</a:t>
            </a:r>
            <a:r>
              <a:rPr lang="en-US" sz="1900" dirty="0">
                <a:solidFill>
                  <a:srgbClr val="000000"/>
                </a:solidFill>
              </a:rPr>
              <a:t> - Considera-se lote o terreno servido de infra-estrutura básica cujas dimensões atendam aos índices urbanísticos definidos pelo plano diretor ou lei municipal para a zona em que se situe. </a:t>
            </a:r>
          </a:p>
        </p:txBody>
      </p:sp>
      <p:sp>
        <p:nvSpPr>
          <p:cNvPr id="5" name="Line Callout 3 4"/>
          <p:cNvSpPr/>
          <p:nvPr/>
        </p:nvSpPr>
        <p:spPr>
          <a:xfrm>
            <a:off x="2762250" y="3143250"/>
            <a:ext cx="3254375" cy="365125"/>
          </a:xfrm>
          <a:prstGeom prst="borderCallout3">
            <a:avLst>
              <a:gd name="adj1" fmla="val 44837"/>
              <a:gd name="adj2" fmla="val -1016"/>
              <a:gd name="adj3" fmla="val 44838"/>
              <a:gd name="adj4" fmla="val -77643"/>
              <a:gd name="adj5" fmla="val 382610"/>
              <a:gd name="adj6" fmla="val -75692"/>
              <a:gd name="adj7" fmla="val 426006"/>
              <a:gd name="adj8" fmla="val -54674"/>
            </a:avLst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18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Condomínio edilício de Lotes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Line Callout 3 7"/>
          <p:cNvSpPr/>
          <p:nvPr/>
        </p:nvSpPr>
        <p:spPr>
          <a:xfrm>
            <a:off x="7223125" y="3143250"/>
            <a:ext cx="1463675" cy="365125"/>
          </a:xfrm>
          <a:prstGeom prst="borderCallout3">
            <a:avLst>
              <a:gd name="adj1" fmla="val 105706"/>
              <a:gd name="adj2" fmla="val 50236"/>
              <a:gd name="adj3" fmla="val 562228"/>
              <a:gd name="adj4" fmla="val 57086"/>
              <a:gd name="adj5" fmla="val 582609"/>
              <a:gd name="adj6" fmla="val -451591"/>
              <a:gd name="adj7" fmla="val 634702"/>
              <a:gd name="adj8" fmla="val -428073"/>
            </a:avLst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41375" y="3508375"/>
            <a:ext cx="2206625" cy="571500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635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92500" lnSpcReduction="10000"/>
          </a:bodyPr>
          <a:lstStyle/>
          <a:p>
            <a:pPr marL="342900" indent="-342900" algn="just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Divergência de interpretações:</a:t>
            </a:r>
          </a:p>
          <a:p>
            <a:pPr marL="800100" lvl="1" indent="-342900" algn="just">
              <a:buFont typeface="Wingdings" charset="2"/>
              <a:buChar char="Ø"/>
            </a:pPr>
            <a:r>
              <a:rPr lang="en-US" sz="3200" dirty="0">
                <a:solidFill>
                  <a:srgbClr val="000000"/>
                </a:solidFill>
              </a:rPr>
              <a:t>Conjugação da lei 6.766 + condomínio edilício (CC) + Incorporação (Lei 4.591)</a:t>
            </a:r>
          </a:p>
          <a:p>
            <a:pPr marL="800100" lvl="1" indent="-342900" algn="just">
              <a:buFont typeface="Wingdings" charset="2"/>
              <a:buChar char="Ø"/>
            </a:pPr>
            <a:r>
              <a:rPr lang="en-US" sz="3200" dirty="0">
                <a:solidFill>
                  <a:srgbClr val="000000"/>
                </a:solidFill>
              </a:rPr>
              <a:t>Aprovação do loteamento + Registro com instituição de condomínio</a:t>
            </a:r>
          </a:p>
          <a:p>
            <a:pPr marL="800100" lvl="1" indent="-342900" algn="just">
              <a:buFont typeface="Wingdings" charset="2"/>
              <a:buChar char="Ø"/>
            </a:pPr>
            <a:r>
              <a:rPr lang="en-US" sz="3200" dirty="0">
                <a:solidFill>
                  <a:srgbClr val="000000"/>
                </a:solidFill>
              </a:rPr>
              <a:t>Vias e demais áreas são públicas?</a:t>
            </a:r>
          </a:p>
          <a:p>
            <a:pPr marL="1257300" lvl="2" indent="-342900" algn="just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L.6766: Art. 22. </a:t>
            </a:r>
            <a:r>
              <a:rPr lang="en-US" b="1" dirty="0">
                <a:solidFill>
                  <a:srgbClr val="000000"/>
                </a:solidFill>
              </a:rPr>
              <a:t>Desde a data de registro </a:t>
            </a:r>
            <a:r>
              <a:rPr lang="en-US" dirty="0">
                <a:solidFill>
                  <a:srgbClr val="000000"/>
                </a:solidFill>
              </a:rPr>
              <a:t>do loteamento, </a:t>
            </a:r>
            <a:r>
              <a:rPr lang="en-US" b="1" u="sng" dirty="0">
                <a:solidFill>
                  <a:srgbClr val="000000"/>
                </a:solidFill>
              </a:rPr>
              <a:t>passam a integrar o domínio do Município as vias e praça</a:t>
            </a:r>
            <a:r>
              <a:rPr lang="en-US" dirty="0">
                <a:solidFill>
                  <a:srgbClr val="000000"/>
                </a:solidFill>
              </a:rPr>
              <a:t>s, os espaços livres e as áreas destinadas a edifícios públicos e outros equipamentos urbanos, constantes do projeto e do memorial descritivo.</a:t>
            </a:r>
          </a:p>
          <a:p>
            <a:pPr marL="800100" lvl="1" indent="-342900" algn="just">
              <a:buFont typeface="Wingdings" charset="2"/>
              <a:buChar char="Ø"/>
            </a:pPr>
            <a:endParaRPr lang="en-US" sz="3200" dirty="0">
              <a:solidFill>
                <a:srgbClr val="000000"/>
              </a:solidFill>
            </a:endParaRPr>
          </a:p>
          <a:p>
            <a:pPr marL="800100" lvl="1" indent="-342900" algn="just">
              <a:buFont typeface="Wingdings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 marL="1257300" lvl="2" indent="-342900" algn="just">
              <a:buFont typeface="Wingdings" charset="2"/>
              <a:buChar char="Ø"/>
            </a:pPr>
            <a:endParaRPr lang="en-US" sz="3200" dirty="0">
              <a:solidFill>
                <a:srgbClr val="000000"/>
              </a:solidFill>
            </a:endParaRPr>
          </a:p>
          <a:p>
            <a:pPr marL="800100" lvl="1" indent="-342900" algn="just">
              <a:buFont typeface="Wingdings" charset="2"/>
              <a:buChar char="Ø"/>
            </a:pPr>
            <a:endParaRPr lang="en-US" sz="3200" dirty="0">
              <a:solidFill>
                <a:srgbClr val="000000"/>
              </a:solidFill>
            </a:endParaRPr>
          </a:p>
          <a:p>
            <a:pPr marL="800100" lvl="1" indent="-342900" algn="just">
              <a:buFont typeface="Wingdings" charset="2"/>
              <a:buChar char="Ø"/>
            </a:pPr>
            <a:endParaRPr lang="en-US" sz="1500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19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Condomínio edilício de Lotes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7840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/>
          </a:bodyPr>
          <a:lstStyle/>
          <a:p>
            <a:pPr marL="342900" indent="-342900" algn="just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Divergência de interpretações:</a:t>
            </a:r>
          </a:p>
          <a:p>
            <a:pPr marL="800100" lvl="1" indent="-342900" algn="just">
              <a:buFont typeface="Wingdings" charset="2"/>
              <a:buChar char="Ø"/>
            </a:pPr>
            <a:r>
              <a:rPr lang="en-US" sz="3200" dirty="0">
                <a:solidFill>
                  <a:srgbClr val="000000"/>
                </a:solidFill>
              </a:rPr>
              <a:t>Condomínio (fechado) com áreas públicas dentro?</a:t>
            </a:r>
          </a:p>
          <a:p>
            <a:pPr marL="800100" lvl="1" indent="-342900" algn="just">
              <a:buFont typeface="Wingdings" charset="2"/>
              <a:buChar char="Ø"/>
            </a:pPr>
            <a:r>
              <a:rPr lang="en-US" sz="3200" dirty="0">
                <a:solidFill>
                  <a:srgbClr val="000000"/>
                </a:solidFill>
              </a:rPr>
              <a:t>Fração ideal calculada sobre o total da área ou só da área privada?</a:t>
            </a:r>
          </a:p>
          <a:p>
            <a:pPr marL="800100" lvl="1" indent="-342900" algn="just">
              <a:buFont typeface="Wingdings" charset="2"/>
              <a:buChar char="Ø"/>
            </a:pPr>
            <a:r>
              <a:rPr lang="en-US" sz="3200" dirty="0">
                <a:solidFill>
                  <a:srgbClr val="000000"/>
                </a:solidFill>
              </a:rPr>
              <a:t>Co-propriedade sem área comum?</a:t>
            </a:r>
          </a:p>
          <a:p>
            <a:pPr lvl="1" algn="just"/>
            <a:endParaRPr lang="en-US" dirty="0">
              <a:solidFill>
                <a:srgbClr val="000000"/>
              </a:solidFill>
            </a:endParaRPr>
          </a:p>
          <a:p>
            <a:pPr marL="1257300" lvl="2" indent="-342900" algn="just">
              <a:buFont typeface="Wingdings" charset="2"/>
              <a:buChar char="Ø"/>
            </a:pPr>
            <a:endParaRPr lang="en-US" sz="3200" dirty="0">
              <a:solidFill>
                <a:srgbClr val="000000"/>
              </a:solidFill>
            </a:endParaRPr>
          </a:p>
          <a:p>
            <a:pPr marL="800100" lvl="1" indent="-342900" algn="just">
              <a:buFont typeface="Wingdings" charset="2"/>
              <a:buChar char="Ø"/>
            </a:pPr>
            <a:endParaRPr lang="en-US" sz="3200" dirty="0">
              <a:solidFill>
                <a:srgbClr val="000000"/>
              </a:solidFill>
            </a:endParaRPr>
          </a:p>
          <a:p>
            <a:pPr marL="800100" lvl="1" indent="-342900" algn="just">
              <a:buFont typeface="Wingdings" charset="2"/>
              <a:buChar char="Ø"/>
            </a:pPr>
            <a:endParaRPr lang="en-US" sz="1500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20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Condomínio edilício de Lotes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9001125" y="339725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765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/>
          </a:bodyPr>
          <a:lstStyle/>
          <a:p>
            <a:endParaRPr lang="en-US" sz="4800" b="1" dirty="0" err="1">
              <a:solidFill>
                <a:schemeClr val="tx1"/>
              </a:solidFill>
              <a:cs typeface="Calibri"/>
            </a:endParaRPr>
          </a:p>
          <a:p>
            <a:r>
              <a:rPr lang="en-US" sz="4800" b="1" dirty="0" err="1">
                <a:solidFill>
                  <a:schemeClr val="tx1"/>
                </a:solidFill>
                <a:cs typeface="Calibri"/>
              </a:rPr>
              <a:t>Loteamento de acesso </a:t>
            </a:r>
          </a:p>
          <a:p>
            <a:r>
              <a:rPr lang="en-US" sz="4800" b="1" dirty="0" err="1">
                <a:solidFill>
                  <a:schemeClr val="tx1"/>
                </a:solidFill>
                <a:cs typeface="Calibri"/>
              </a:rPr>
              <a:t>controlado</a:t>
            </a:r>
            <a:endParaRPr lang="en-US" sz="4800" b="1" dirty="0">
              <a:solidFill>
                <a:schemeClr val="tx1"/>
              </a:solidFill>
              <a:cs typeface="Calibri"/>
            </a:endParaRPr>
          </a:p>
          <a:p>
            <a:pPr algn="just"/>
            <a:endParaRPr lang="en-US" sz="3600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21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Loteamento de acesso </a:t>
            </a:r>
          </a:p>
          <a:p>
            <a:pPr algn="l"/>
            <a:r>
              <a:rPr lang="en-US" sz="3200" dirty="0" err="1">
                <a:cs typeface="Calibri"/>
              </a:rPr>
              <a:t>controlado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4641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lnSpcReduction="10000"/>
          </a:bodyPr>
          <a:lstStyle/>
          <a:p>
            <a:pPr marL="457200" indent="-457200" algn="just">
              <a:buFont typeface="Wingdings" charset="2"/>
              <a:buChar char="Ø"/>
            </a:pPr>
            <a:r>
              <a:rPr lang="en-US" sz="3000" dirty="0">
                <a:solidFill>
                  <a:srgbClr val="000000"/>
                </a:solidFill>
              </a:rPr>
              <a:t>Diferente de “loteamento fechado” e de condomínio de lotes</a:t>
            </a:r>
          </a:p>
          <a:p>
            <a:pPr marL="457200" indent="-457200" algn="just">
              <a:buFont typeface="Wingdings" charset="2"/>
              <a:buChar char="Ø"/>
            </a:pPr>
            <a:r>
              <a:rPr lang="en-US" sz="3000" dirty="0">
                <a:solidFill>
                  <a:srgbClr val="000000"/>
                </a:solidFill>
              </a:rPr>
              <a:t>Lei 6.766 </a:t>
            </a:r>
            <a:r>
              <a:rPr lang="mr-IN" sz="3000" dirty="0">
                <a:solidFill>
                  <a:srgbClr val="000000"/>
                </a:solidFill>
              </a:rPr>
              <a:t>–</a:t>
            </a:r>
            <a:r>
              <a:rPr lang="en-US" sz="3000" dirty="0">
                <a:solidFill>
                  <a:srgbClr val="000000"/>
                </a:solidFill>
              </a:rPr>
              <a:t> Art. 2: §8</a:t>
            </a:r>
            <a:r>
              <a:rPr lang="en-US" sz="3000" baseline="30000" dirty="0">
                <a:solidFill>
                  <a:srgbClr val="000000"/>
                </a:solidFill>
              </a:rPr>
              <a:t>o</a:t>
            </a:r>
            <a:r>
              <a:rPr lang="en-US" sz="3000" dirty="0">
                <a:solidFill>
                  <a:srgbClr val="000000"/>
                </a:solidFill>
              </a:rPr>
              <a:t> - Constitui </a:t>
            </a:r>
            <a:r>
              <a:rPr lang="en-US" sz="3000" dirty="0">
                <a:solidFill>
                  <a:srgbClr val="0000FF"/>
                </a:solidFill>
              </a:rPr>
              <a:t>loteamento de acesso controlado </a:t>
            </a:r>
            <a:r>
              <a:rPr lang="en-US" sz="3000" b="1" u="sng" dirty="0">
                <a:solidFill>
                  <a:srgbClr val="0000FF"/>
                </a:solidFill>
              </a:rPr>
              <a:t>a modalidade de loteamento</a:t>
            </a:r>
            <a:r>
              <a:rPr lang="en-US" sz="3000" dirty="0">
                <a:solidFill>
                  <a:srgbClr val="000000"/>
                </a:solidFill>
              </a:rPr>
              <a:t>, definida nos termos do §1</a:t>
            </a:r>
            <a:r>
              <a:rPr lang="en-US" sz="3000" baseline="30000" dirty="0">
                <a:solidFill>
                  <a:srgbClr val="000000"/>
                </a:solidFill>
              </a:rPr>
              <a:t>o</a:t>
            </a:r>
            <a:r>
              <a:rPr lang="en-US" sz="3000" dirty="0">
                <a:solidFill>
                  <a:srgbClr val="000000"/>
                </a:solidFill>
              </a:rPr>
              <a:t> deste artigo, cujo </a:t>
            </a:r>
            <a:r>
              <a:rPr lang="en-US" sz="3000" dirty="0">
                <a:solidFill>
                  <a:srgbClr val="FF0000"/>
                </a:solidFill>
              </a:rPr>
              <a:t>controle de acesso será regulamentado por ato do poder público Municipal</a:t>
            </a:r>
            <a:r>
              <a:rPr lang="en-US" sz="3000" dirty="0">
                <a:solidFill>
                  <a:srgbClr val="000000"/>
                </a:solidFill>
              </a:rPr>
              <a:t>, </a:t>
            </a:r>
            <a:r>
              <a:rPr lang="en-US" sz="3000" b="1" u="sng" dirty="0">
                <a:solidFill>
                  <a:srgbClr val="FF0000"/>
                </a:solidFill>
              </a:rPr>
              <a:t>sendo vedado o impedimento de acesso a pedestres ou a condutores de veículos, não residentes</a:t>
            </a:r>
            <a:r>
              <a:rPr lang="en-US" sz="3000" dirty="0">
                <a:solidFill>
                  <a:srgbClr val="000000"/>
                </a:solidFill>
              </a:rPr>
              <a:t>, devidamente identificados ou cadastrados.</a:t>
            </a:r>
          </a:p>
          <a:p>
            <a:pPr marL="457200" indent="-457200" algn="just">
              <a:buFont typeface="Wingdings" charset="2"/>
              <a:buChar char="Ø"/>
            </a:pPr>
            <a:endParaRPr lang="en-US" sz="3600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22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Loteamento de acesso </a:t>
            </a:r>
          </a:p>
          <a:p>
            <a:pPr algn="l"/>
            <a:r>
              <a:rPr lang="en-US" sz="3200" dirty="0" err="1">
                <a:cs typeface="Calibri"/>
              </a:rPr>
              <a:t>controlado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882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365125"/>
            <a:ext cx="8356600" cy="6226175"/>
          </a:xfrm>
        </p:spPr>
        <p:txBody>
          <a:bodyPr>
            <a:normAutofit fontScale="92500" lnSpcReduction="20000"/>
          </a:bodyPr>
          <a:lstStyle/>
          <a:p>
            <a:pPr marL="342900" indent="-342900" algn="just">
              <a:buFont typeface="Wingdings" charset="2"/>
              <a:buChar char="Ø"/>
            </a:pPr>
            <a:r>
              <a:rPr lang="en-US" sz="2400" b="1" dirty="0">
                <a:solidFill>
                  <a:srgbClr val="0000FF"/>
                </a:solidFill>
              </a:rPr>
              <a:t>Condomínio</a:t>
            </a:r>
            <a:r>
              <a:rPr lang="en-US" sz="2400" b="1" dirty="0">
                <a:solidFill>
                  <a:schemeClr val="tx1"/>
                </a:solidFill>
              </a:rPr>
              <a:t> edilício comum</a:t>
            </a:r>
          </a:p>
          <a:p>
            <a:pPr marL="800100" lvl="1" indent="-342900" algn="just">
              <a:buFont typeface="Wingdings" charset="2"/>
              <a:buChar char="Ø"/>
            </a:pPr>
            <a:r>
              <a:rPr lang="en-US" sz="2000" dirty="0">
                <a:solidFill>
                  <a:schemeClr val="tx1"/>
                </a:solidFill>
              </a:rPr>
              <a:t>Art. 1.331 e seguintes do CC (antes era regulado pela Lei 4.591/64)</a:t>
            </a:r>
          </a:p>
          <a:p>
            <a:pPr marL="342900" indent="-342900" algn="just">
              <a:buFont typeface="Wingdings" charset="2"/>
              <a:buChar char="Ø"/>
            </a:pPr>
            <a:r>
              <a:rPr lang="en-US" sz="2400" b="1" dirty="0">
                <a:solidFill>
                  <a:srgbClr val="0000FF"/>
                </a:solidFill>
              </a:rPr>
              <a:t>Condomínio</a:t>
            </a:r>
            <a:r>
              <a:rPr lang="en-US" sz="2400" b="1" dirty="0">
                <a:solidFill>
                  <a:schemeClr val="tx1"/>
                </a:solidFill>
              </a:rPr>
              <a:t> urbano simples</a:t>
            </a:r>
          </a:p>
          <a:p>
            <a:pPr marL="800100" lvl="1" indent="-342900" algn="just">
              <a:buFont typeface="Wingdings" charset="2"/>
              <a:buChar char="Ø"/>
            </a:pPr>
            <a:r>
              <a:rPr lang="mr-IN" sz="2400" dirty="0">
                <a:solidFill>
                  <a:schemeClr val="tx1"/>
                </a:solidFill>
                <a:latin typeface="Calibri"/>
                <a:cs typeface="Calibri"/>
              </a:rPr>
              <a:t>Art. 61 a 63 da Lei 13.465. </a:t>
            </a:r>
            <a:r>
              <a:rPr lang="mr-IN" sz="2400" dirty="0">
                <a:solidFill>
                  <a:srgbClr val="008000"/>
                </a:solidFill>
                <a:latin typeface="Calibri"/>
                <a:cs typeface="Calibri"/>
              </a:rPr>
              <a:t>(Novidade da Lei 13.465/17)</a:t>
            </a:r>
          </a:p>
          <a:p>
            <a:pPr marL="342900" indent="-342900" algn="just">
              <a:buFont typeface="Wingdings" charset="2"/>
              <a:buChar char="Ø"/>
            </a:pPr>
            <a:r>
              <a:rPr lang="en-US" sz="2400" b="1" dirty="0">
                <a:solidFill>
                  <a:srgbClr val="0000FF"/>
                </a:solidFill>
              </a:rPr>
              <a:t>Condomínio</a:t>
            </a:r>
            <a:r>
              <a:rPr lang="en-US" sz="2400" b="1" dirty="0">
                <a:solidFill>
                  <a:schemeClr val="tx1"/>
                </a:solidFill>
              </a:rPr>
              <a:t> edilício de lotes</a:t>
            </a:r>
          </a:p>
          <a:p>
            <a:pPr marL="800100" lvl="1" indent="-342900" algn="just">
              <a:buFont typeface="Wingdings" charset="2"/>
              <a:buChar char="Ø"/>
            </a:pPr>
            <a:r>
              <a:rPr lang="mr-IN" sz="2400" dirty="0">
                <a:solidFill>
                  <a:schemeClr val="tx1"/>
                </a:solidFill>
                <a:latin typeface="Calibri"/>
                <a:cs typeface="Calibri"/>
              </a:rPr>
              <a:t>Art. 1.358-A do CC. </a:t>
            </a:r>
            <a:r>
              <a:rPr lang="mr-IN" sz="2400" dirty="0">
                <a:solidFill>
                  <a:srgbClr val="008000"/>
                </a:solidFill>
                <a:latin typeface="Calibri"/>
                <a:cs typeface="Calibri"/>
              </a:rPr>
              <a:t>(Novidade da Lei 13.465/17)</a:t>
            </a:r>
          </a:p>
          <a:p>
            <a:pPr marL="342900" indent="-342900" algn="just">
              <a:buFont typeface="Wingdings" charset="2"/>
              <a:buChar char="Ø"/>
            </a:pPr>
            <a:r>
              <a:rPr lang="en-US" sz="2400" b="1" dirty="0">
                <a:solidFill>
                  <a:srgbClr val="0000FF"/>
                </a:solidFill>
              </a:rPr>
              <a:t>Condomínio</a:t>
            </a:r>
            <a:r>
              <a:rPr lang="en-US" sz="2400" b="1" dirty="0">
                <a:solidFill>
                  <a:schemeClr val="tx1"/>
                </a:solidFill>
              </a:rPr>
              <a:t> de casas</a:t>
            </a:r>
          </a:p>
          <a:p>
            <a:pPr marL="800100" lvl="1" indent="-342900" algn="just">
              <a:buFont typeface="Wingdings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Art. 8</a:t>
            </a:r>
            <a:r>
              <a:rPr lang="en-US" sz="2400" baseline="30000" dirty="0">
                <a:solidFill>
                  <a:schemeClr val="tx1"/>
                </a:solidFill>
              </a:rPr>
              <a:t>o</a:t>
            </a:r>
            <a:r>
              <a:rPr lang="en-US" sz="2400" dirty="0">
                <a:solidFill>
                  <a:schemeClr val="tx1"/>
                </a:solidFill>
              </a:rPr>
              <a:t>, ‘a’, da Lei 4.591/64</a:t>
            </a:r>
          </a:p>
          <a:p>
            <a:pPr marL="342900" indent="-342900" algn="just">
              <a:buFont typeface="Wingdings" charset="2"/>
              <a:buChar char="Ø"/>
            </a:pPr>
            <a:r>
              <a:rPr lang="en-US" sz="2400" b="1" dirty="0">
                <a:solidFill>
                  <a:srgbClr val="FF0000"/>
                </a:solidFill>
              </a:rPr>
              <a:t>Loteamento</a:t>
            </a:r>
            <a:r>
              <a:rPr lang="en-US" sz="2400" b="1" dirty="0">
                <a:solidFill>
                  <a:schemeClr val="tx1"/>
                </a:solidFill>
              </a:rPr>
              <a:t> (ou desmembramento) comum</a:t>
            </a:r>
          </a:p>
          <a:p>
            <a:pPr marL="800100" lvl="1" indent="-342900" algn="just">
              <a:buFont typeface="Wingdings" charset="2"/>
              <a:buChar char="Ø"/>
            </a:pPr>
            <a:r>
              <a:rPr lang="pt-BR" sz="2400" dirty="0" err="1">
                <a:solidFill>
                  <a:srgbClr val="000000"/>
                </a:solidFill>
                <a:cs typeface="Calibri"/>
              </a:rPr>
              <a:t>Lei 6.766/79.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charset="2"/>
              <a:buChar char="Ø"/>
            </a:pPr>
            <a:r>
              <a:rPr lang="en-US" sz="2400" b="1" dirty="0">
                <a:solidFill>
                  <a:srgbClr val="FF0000"/>
                </a:solidFill>
              </a:rPr>
              <a:t>Loteamento</a:t>
            </a:r>
            <a:r>
              <a:rPr lang="en-US" sz="2400" b="1" dirty="0">
                <a:solidFill>
                  <a:schemeClr val="tx1"/>
                </a:solidFill>
              </a:rPr>
              <a:t> de acesso controlado</a:t>
            </a:r>
          </a:p>
          <a:p>
            <a:pPr marL="800100" lvl="1" indent="-342900" algn="just">
              <a:buFont typeface="Wingdings" charset="2"/>
              <a:buChar char="Ø"/>
            </a:pPr>
            <a:r>
              <a:rPr lang="pt-BR" sz="2400" dirty="0" err="1">
                <a:solidFill>
                  <a:srgbClr val="000000"/>
                </a:solidFill>
                <a:cs typeface="Calibri"/>
              </a:rPr>
              <a:t>Art. 2: §8º da Lei 6.766/79 </a:t>
            </a:r>
            <a:r>
              <a:rPr lang="mr-IN" sz="2400" dirty="0">
                <a:solidFill>
                  <a:srgbClr val="008000"/>
                </a:solidFill>
                <a:latin typeface="Calibri"/>
                <a:cs typeface="Calibri"/>
              </a:rPr>
              <a:t>(Novidade da Lei 13.465/17)</a:t>
            </a:r>
          </a:p>
          <a:p>
            <a:pPr marL="342900" indent="-342900" algn="just">
              <a:buFont typeface="Wingdings" charset="2"/>
              <a:buChar char="Ø"/>
            </a:pPr>
            <a:r>
              <a:rPr lang="en-US" sz="2400" b="1" dirty="0">
                <a:solidFill>
                  <a:srgbClr val="FF0000"/>
                </a:solidFill>
              </a:rPr>
              <a:t>Loteamento</a:t>
            </a:r>
            <a:r>
              <a:rPr lang="en-US" sz="2400" b="1" dirty="0">
                <a:solidFill>
                  <a:schemeClr val="tx1"/>
                </a:solidFill>
              </a:rPr>
              <a:t> fechado</a:t>
            </a:r>
          </a:p>
          <a:p>
            <a:pPr marL="800100" lvl="1" indent="-342900" algn="just">
              <a:buFont typeface="Wingdings" charset="2"/>
              <a:buChar char="Ø"/>
            </a:pPr>
            <a:r>
              <a:rPr lang="pt-BR" sz="2400" dirty="0" err="1">
                <a:solidFill>
                  <a:srgbClr val="000000"/>
                </a:solidFill>
                <a:cs typeface="Calibri"/>
              </a:rPr>
              <a:t>Lei 6.766/79 + concessão das vias públicas pelo Município</a:t>
            </a:r>
          </a:p>
          <a:p>
            <a:pPr marL="800100" lvl="1" indent="-342900" algn="just">
              <a:buFont typeface="Wingdings" charset="2"/>
              <a:buChar char="Ø"/>
            </a:pPr>
            <a:r>
              <a:rPr lang="pt-BR" sz="2400" dirty="0" err="1">
                <a:solidFill>
                  <a:srgbClr val="000000"/>
                </a:solidFill>
                <a:cs typeface="Calibri"/>
              </a:rPr>
              <a:t>Tema 348 de repercussão geral do STF: Os municípios podem legislar sobre programas e projetos específicos de ordenamento do espaço urbano por meio de leis que sejam compatíveis com as diretrizes fixadas no plano diretor.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79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/>
          </a:bodyPr>
          <a:lstStyle/>
          <a:p>
            <a:endParaRPr lang="en-US" sz="4800" b="1" dirty="0" err="1">
              <a:solidFill>
                <a:srgbClr val="000000"/>
              </a:solidFill>
              <a:cs typeface="Calibri"/>
            </a:endParaRPr>
          </a:p>
          <a:p>
            <a:r>
              <a:rPr lang="en-US" sz="4800" b="1" dirty="0" err="1">
                <a:solidFill>
                  <a:srgbClr val="000000"/>
                </a:solidFill>
                <a:cs typeface="Calibri"/>
              </a:rPr>
              <a:t>Direito de propriedade de Laje</a:t>
            </a:r>
            <a:endParaRPr lang="en-US" sz="4800" b="1" dirty="0">
              <a:solidFill>
                <a:srgbClr val="000000"/>
              </a:solidFill>
              <a:cs typeface="Calibri"/>
            </a:endParaRPr>
          </a:p>
          <a:p>
            <a:pPr marL="457200" indent="-457200" algn="just">
              <a:buFont typeface="Wingdings" charset="2"/>
              <a:buChar char="Ø"/>
            </a:pPr>
            <a:endParaRPr lang="en-US" sz="3600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24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Direito de propriedade de Laje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5853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</a:rPr>
              <a:t>DIREITO REAL</a:t>
            </a:r>
          </a:p>
          <a:p>
            <a:pPr marL="1341438" algn="l">
              <a:lnSpc>
                <a:spcPct val="120000"/>
              </a:lnSpc>
              <a:spcBef>
                <a:spcPts val="0"/>
              </a:spcBef>
            </a:pPr>
            <a:r>
              <a:rPr lang="en-US" sz="3000" dirty="0">
                <a:solidFill>
                  <a:srgbClr val="000000"/>
                </a:solidFill>
              </a:rPr>
              <a:t>CC: Art. 1.225. São direitos reais:</a:t>
            </a:r>
          </a:p>
          <a:p>
            <a:pPr marL="1341438" algn="l">
              <a:lnSpc>
                <a:spcPct val="120000"/>
              </a:lnSpc>
              <a:spcBef>
                <a:spcPts val="0"/>
              </a:spcBef>
            </a:pPr>
            <a:r>
              <a:rPr lang="en-US" sz="3000" dirty="0">
                <a:solidFill>
                  <a:srgbClr val="000000"/>
                </a:solidFill>
              </a:rPr>
              <a:t>XIII - a laje.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</a:rPr>
              <a:t>TÍTULO XI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300" b="1" dirty="0">
                <a:solidFill>
                  <a:srgbClr val="000000"/>
                </a:solidFill>
              </a:rPr>
              <a:t>(deveria ser capítulo dentro do “título III </a:t>
            </a:r>
            <a:r>
              <a:rPr lang="mr-IN" sz="1300" b="1" dirty="0">
                <a:solidFill>
                  <a:srgbClr val="000000"/>
                </a:solidFill>
              </a:rPr>
              <a:t>–</a:t>
            </a:r>
            <a:r>
              <a:rPr lang="en-US" sz="1300" b="1" dirty="0">
                <a:solidFill>
                  <a:srgbClr val="000000"/>
                </a:solidFill>
              </a:rPr>
              <a:t> Da propriedade”)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</a:rPr>
              <a:t>DA LAJE </a:t>
            </a:r>
          </a:p>
          <a:p>
            <a:pPr lvl="3" algn="l">
              <a:lnSpc>
                <a:spcPct val="120000"/>
              </a:lnSpc>
              <a:spcBef>
                <a:spcPts val="0"/>
              </a:spcBef>
            </a:pPr>
            <a:r>
              <a:rPr lang="en-US" sz="2100" dirty="0">
                <a:solidFill>
                  <a:srgbClr val="000000"/>
                </a:solidFill>
              </a:rPr>
              <a:t>Art. 1.510-A </a:t>
            </a:r>
            <a:r>
              <a:rPr lang="mr-IN" sz="2100" dirty="0">
                <a:solidFill>
                  <a:srgbClr val="000000"/>
                </a:solidFill>
              </a:rPr>
              <a:t>–</a:t>
            </a:r>
            <a:r>
              <a:rPr lang="en-US" sz="2100" dirty="0">
                <a:solidFill>
                  <a:srgbClr val="000000"/>
                </a:solidFill>
              </a:rPr>
              <a:t> Do direito</a:t>
            </a:r>
          </a:p>
          <a:p>
            <a:pPr lvl="3" algn="l">
              <a:lnSpc>
                <a:spcPct val="120000"/>
              </a:lnSpc>
              <a:spcBef>
                <a:spcPts val="0"/>
              </a:spcBef>
            </a:pPr>
            <a:r>
              <a:rPr lang="en-US" sz="2100" dirty="0">
                <a:solidFill>
                  <a:srgbClr val="000000"/>
                </a:solidFill>
              </a:rPr>
              <a:t>Art. 1.510-B </a:t>
            </a:r>
            <a:r>
              <a:rPr lang="mr-IN" sz="2100" dirty="0">
                <a:solidFill>
                  <a:srgbClr val="000000"/>
                </a:solidFill>
              </a:rPr>
              <a:t>–</a:t>
            </a:r>
            <a:r>
              <a:rPr lang="en-US" sz="2100" dirty="0">
                <a:solidFill>
                  <a:srgbClr val="000000"/>
                </a:solidFill>
              </a:rPr>
              <a:t> Restrições à edificação</a:t>
            </a:r>
          </a:p>
          <a:p>
            <a:pPr lvl="3" algn="l">
              <a:lnSpc>
                <a:spcPct val="120000"/>
              </a:lnSpc>
              <a:spcBef>
                <a:spcPts val="0"/>
              </a:spcBef>
            </a:pPr>
            <a:r>
              <a:rPr lang="en-US" sz="2100" dirty="0">
                <a:solidFill>
                  <a:srgbClr val="000000"/>
                </a:solidFill>
              </a:rPr>
              <a:t>Art. 1.510-C </a:t>
            </a:r>
            <a:r>
              <a:rPr lang="mr-IN" sz="2100" dirty="0">
                <a:solidFill>
                  <a:srgbClr val="000000"/>
                </a:solidFill>
              </a:rPr>
              <a:t>–</a:t>
            </a:r>
            <a:r>
              <a:rPr lang="en-US" sz="2100" dirty="0">
                <a:solidFill>
                  <a:srgbClr val="000000"/>
                </a:solidFill>
              </a:rPr>
              <a:t> Contribuição com despesas das partes de “uso comum”</a:t>
            </a:r>
          </a:p>
          <a:p>
            <a:pPr lvl="3" algn="l">
              <a:lnSpc>
                <a:spcPct val="120000"/>
              </a:lnSpc>
              <a:spcBef>
                <a:spcPts val="0"/>
              </a:spcBef>
            </a:pPr>
            <a:r>
              <a:rPr lang="en-US" sz="2100" dirty="0">
                <a:solidFill>
                  <a:srgbClr val="000000"/>
                </a:solidFill>
              </a:rPr>
              <a:t>Art. 1.510-D </a:t>
            </a:r>
            <a:r>
              <a:rPr lang="mr-IN" sz="2100" dirty="0">
                <a:solidFill>
                  <a:srgbClr val="000000"/>
                </a:solidFill>
              </a:rPr>
              <a:t>–</a:t>
            </a:r>
            <a:r>
              <a:rPr lang="en-US" sz="2100" dirty="0">
                <a:solidFill>
                  <a:srgbClr val="000000"/>
                </a:solidFill>
              </a:rPr>
              <a:t> Direito de Preferência</a:t>
            </a:r>
          </a:p>
          <a:p>
            <a:pPr lvl="3" algn="l">
              <a:lnSpc>
                <a:spcPct val="120000"/>
              </a:lnSpc>
              <a:spcBef>
                <a:spcPts val="0"/>
              </a:spcBef>
            </a:pPr>
            <a:r>
              <a:rPr lang="en-US" sz="2100" dirty="0">
                <a:solidFill>
                  <a:srgbClr val="000000"/>
                </a:solidFill>
              </a:rPr>
              <a:t>Art. 1.510-E - Extinção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000000"/>
              </a:solidFill>
            </a:endParaRP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 marL="457200" indent="-457200" algn="just">
              <a:buFont typeface="Wingdings" charset="2"/>
              <a:buChar char="Ø"/>
            </a:pPr>
            <a:endParaRPr lang="en-US" sz="3600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25</a:t>
            </a:fld>
            <a:endParaRPr lang="en-US"/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Direito de propriedade de Laje</a:t>
            </a:r>
            <a:endParaRPr lang="en-US" sz="32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729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</a:rPr>
              <a:t>CONCEITO LEGAL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Lei 13.465: Art. 1.510-A. O proprietário de uma construção-base poderá </a:t>
            </a:r>
            <a:r>
              <a:rPr lang="en-US" b="1" u="sng" dirty="0">
                <a:solidFill>
                  <a:schemeClr val="tx1"/>
                </a:solidFill>
              </a:rPr>
              <a:t>ceder a superfície superior ou inferior de sua construção </a:t>
            </a:r>
            <a:r>
              <a:rPr lang="en-US" dirty="0">
                <a:solidFill>
                  <a:srgbClr val="000000"/>
                </a:solidFill>
              </a:rPr>
              <a:t>a fim de que </a:t>
            </a:r>
            <a:r>
              <a:rPr lang="en-US" b="1" u="sng" dirty="0">
                <a:solidFill>
                  <a:srgbClr val="000000"/>
                </a:solidFill>
              </a:rPr>
              <a:t>o titular da laje mantenha unidade distinta</a:t>
            </a:r>
            <a:r>
              <a:rPr lang="en-US" dirty="0">
                <a:solidFill>
                  <a:srgbClr val="000000"/>
                </a:solidFill>
              </a:rPr>
              <a:t> daquela originalmente construída sobre o solo. 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26</a:t>
            </a:fld>
            <a:endParaRPr lang="en-US"/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1. Conceito</a:t>
            </a:r>
          </a:p>
        </p:txBody>
      </p:sp>
    </p:spTree>
    <p:extLst>
      <p:ext uri="{BB962C8B-B14F-4D97-AF65-F5344CB8AC3E}">
        <p14:creationId xmlns:p14="http://schemas.microsoft.com/office/powerpoint/2010/main" val="1357877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</a:rPr>
              <a:t>DIREITO DE LAJE: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Art. 1.510-A: §</a:t>
            </a:r>
            <a:r>
              <a:rPr lang="en-US" dirty="0">
                <a:solidFill>
                  <a:schemeClr val="tx1"/>
                </a:solidFill>
              </a:rPr>
              <a:t>3º - Os titulares da laje, </a:t>
            </a:r>
            <a:r>
              <a:rPr lang="en-US" u="sng" dirty="0">
                <a:solidFill>
                  <a:schemeClr val="tx1"/>
                </a:solidFill>
              </a:rPr>
              <a:t>unidade imobiliária autônoma </a:t>
            </a:r>
            <a:r>
              <a:rPr lang="en-US" dirty="0">
                <a:solidFill>
                  <a:schemeClr val="tx1"/>
                </a:solidFill>
              </a:rPr>
              <a:t>constituída em </a:t>
            </a:r>
            <a:r>
              <a:rPr lang="en-US" u="sng" dirty="0">
                <a:solidFill>
                  <a:schemeClr val="tx1"/>
                </a:solidFill>
              </a:rPr>
              <a:t>matrícula própria</a:t>
            </a:r>
            <a:r>
              <a:rPr lang="en-US" dirty="0">
                <a:solidFill>
                  <a:schemeClr val="tx1"/>
                </a:solidFill>
              </a:rPr>
              <a:t>, poderão dela </a:t>
            </a:r>
            <a:r>
              <a:rPr lang="en-US" u="sng" dirty="0">
                <a:solidFill>
                  <a:schemeClr val="tx1"/>
                </a:solidFill>
              </a:rPr>
              <a:t>usar, gozar e dispor</a:t>
            </a:r>
            <a:r>
              <a:rPr lang="en-US" dirty="0">
                <a:solidFill>
                  <a:schemeClr val="tx1"/>
                </a:solidFill>
              </a:rPr>
              <a:t>. 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FF0000"/>
                </a:solidFill>
              </a:rPr>
              <a:t>AUTONOMIA E PERENIDADE DO DIREITO DE LAJE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Não é direito real sobre coisa alheia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“não existem direitos reais em coisa alheia com o atributo da perpetuidade, pois em algum momento o titular terá que restituir os poderes dominiais ao proprietário.” (Rosenvald, 2017)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27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2. Noções Gerais</a:t>
            </a:r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4916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</a:rPr>
              <a:t>DIREITO </a:t>
            </a:r>
            <a:r>
              <a:rPr lang="en-US" b="1" u="sng" dirty="0">
                <a:solidFill>
                  <a:srgbClr val="FF0000"/>
                </a:solidFill>
              </a:rPr>
              <a:t>DE PROPRIEDADE </a:t>
            </a:r>
            <a:r>
              <a:rPr lang="en-US" b="1" dirty="0">
                <a:solidFill>
                  <a:srgbClr val="000000"/>
                </a:solidFill>
              </a:rPr>
              <a:t>DE LAJE: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É nova forma de direito de propriedade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“O direito de laje é uma nova manifestação do direito de propriedade.”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“a tipificação do direito de laje - com início no artigo 1.510-A do Código Civil -, abre-se um novo capítulo na constante ressignificação do direito de propriedade brasileiro”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“A seu turno, o direito de laje é propriedade perpétua, cujo registro no RGI ensejará uma nova matrícula, independente daquele aplicável à propriedade do solo ou de sua fração ideal”</a:t>
            </a:r>
          </a:p>
          <a:p>
            <a:pPr lvl="1" algn="r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(Rosenvald, 2017)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tx1"/>
                </a:solidFill>
              </a:rPr>
              <a:t>Disponível em: https://www.nelsonrosenvald.info/single-post/2017/09/14/O-direito-real-de-laje-como-nova-manifesta%C3%A7%C3%A3o-de-propriedade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28</a:t>
            </a:fld>
            <a:endParaRPr lang="en-US"/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2. Noções Gerais</a:t>
            </a:r>
          </a:p>
        </p:txBody>
      </p:sp>
    </p:spTree>
    <p:extLst>
      <p:ext uri="{BB962C8B-B14F-4D97-AF65-F5344CB8AC3E}">
        <p14:creationId xmlns:p14="http://schemas.microsoft.com/office/powerpoint/2010/main" val="3366956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tx1"/>
                </a:solidFill>
              </a:rPr>
              <a:t>Em breve, na edição de dezembro/17: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tx1"/>
                </a:solidFill>
              </a:rPr>
              <a:t>ENSAIO SOBRE O DIREITO REAL DE LAJE COMO PREVISTO NA LEI 13.465/2017 (artigo em conjunto com o Prof. Dr. César Fiuza)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29</a:t>
            </a:fld>
            <a:endParaRPr lang="en-US"/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aptura de Tela 2017-11-27 às 13.31.5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5438"/>
            <a:ext cx="9144000" cy="3177358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2. Noções Gerais</a:t>
            </a:r>
          </a:p>
        </p:txBody>
      </p:sp>
    </p:spTree>
    <p:extLst>
      <p:ext uri="{BB962C8B-B14F-4D97-AF65-F5344CB8AC3E}">
        <p14:creationId xmlns:p14="http://schemas.microsoft.com/office/powerpoint/2010/main" val="377518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</a:rPr>
              <a:t>DIREITO DE LAJE: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Art. 1.510-A: §4</a:t>
            </a:r>
            <a:r>
              <a:rPr lang="en-US" baseline="30000" dirty="0">
                <a:solidFill>
                  <a:srgbClr val="000000"/>
                </a:solidFill>
              </a:rPr>
              <a:t>o</a:t>
            </a:r>
            <a:r>
              <a:rPr lang="en-US" dirty="0">
                <a:solidFill>
                  <a:srgbClr val="000000"/>
                </a:solidFill>
              </a:rPr>
              <a:t> - A instituição do direito real de laje </a:t>
            </a:r>
            <a:r>
              <a:rPr lang="en-US" dirty="0">
                <a:solidFill>
                  <a:srgbClr val="FF0000"/>
                </a:solidFill>
              </a:rPr>
              <a:t>não implica a atribuição de fração ideal </a:t>
            </a:r>
            <a:r>
              <a:rPr lang="en-US" dirty="0">
                <a:solidFill>
                  <a:srgbClr val="000000"/>
                </a:solidFill>
              </a:rPr>
              <a:t>de terreno ao titular da laje ou a participação proporcional em áreas já edificadas.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Art. 1.510-A: §2</a:t>
            </a:r>
            <a:r>
              <a:rPr lang="en-US" baseline="30000" dirty="0">
                <a:solidFill>
                  <a:srgbClr val="000000"/>
                </a:solidFill>
              </a:rPr>
              <a:t>o</a:t>
            </a:r>
            <a:r>
              <a:rPr lang="en-US" dirty="0">
                <a:solidFill>
                  <a:srgbClr val="000000"/>
                </a:solidFill>
              </a:rPr>
              <a:t> - O titular do direito real de laje </a:t>
            </a:r>
            <a:r>
              <a:rPr lang="en-US" dirty="0">
                <a:solidFill>
                  <a:srgbClr val="FF0000"/>
                </a:solidFill>
              </a:rPr>
              <a:t>responderá pelos encargos e tributos que incidirem sobre a sua unidade.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30</a:t>
            </a:fld>
            <a:endParaRPr lang="en-US"/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2. Noções Gerais</a:t>
            </a:r>
          </a:p>
        </p:txBody>
      </p:sp>
    </p:spTree>
    <p:extLst>
      <p:ext uri="{BB962C8B-B14F-4D97-AF65-F5344CB8AC3E}">
        <p14:creationId xmlns:p14="http://schemas.microsoft.com/office/powerpoint/2010/main" val="1592975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</a:rPr>
              <a:t>REQUISITOS DO DIREITO DE LAJE: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Art. 1.510-C. Sem prejuízo, no que couber, das normas aplicáveis aos condomínios edilícios, para fins do direito real de laje, as </a:t>
            </a:r>
            <a:r>
              <a:rPr lang="en-US" dirty="0">
                <a:solidFill>
                  <a:srgbClr val="008000"/>
                </a:solidFill>
              </a:rPr>
              <a:t>despesas necessárias à conservação e fruição das partes que sirvam a todo o edifício e ao </a:t>
            </a:r>
            <a:r>
              <a:rPr lang="en-US" b="1" u="sng" dirty="0">
                <a:solidFill>
                  <a:srgbClr val="008000"/>
                </a:solidFill>
              </a:rPr>
              <a:t>pagamento de serviços de interesse comum</a:t>
            </a:r>
            <a:r>
              <a:rPr lang="en-US" b="1" u="sng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serão partilhadas entre o proprietário da construção-base e o titular da laje, na </a:t>
            </a:r>
            <a:r>
              <a:rPr lang="en-US" dirty="0">
                <a:solidFill>
                  <a:srgbClr val="008000"/>
                </a:solidFill>
              </a:rPr>
              <a:t>proporção que venha a ser estipulada</a:t>
            </a:r>
            <a:r>
              <a:rPr lang="en-US" dirty="0">
                <a:solidFill>
                  <a:srgbClr val="000000"/>
                </a:solidFill>
              </a:rPr>
              <a:t> em contrato. 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Partes que sirvam ao todo: área comum? (= condomínio edilício?)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Pagamento de serviços de interesse comum: limpeza, porteiro, vigilância, manutenção de elevador, etc.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31</a:t>
            </a:fld>
            <a:endParaRPr lang="en-US"/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2. Noções Gerais</a:t>
            </a:r>
          </a:p>
        </p:txBody>
      </p:sp>
    </p:spTree>
    <p:extLst>
      <p:ext uri="{BB962C8B-B14F-4D97-AF65-F5344CB8AC3E}">
        <p14:creationId xmlns:p14="http://schemas.microsoft.com/office/powerpoint/2010/main" val="2358075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752" y="2336574"/>
            <a:ext cx="8229600" cy="1143000"/>
          </a:xfrm>
        </p:spPr>
        <p:txBody>
          <a:bodyPr/>
          <a:lstStyle/>
          <a:p>
            <a:pPr algn="ctr"/>
            <a:r>
              <a:rPr lang="en-US"/>
              <a:t>Exemplos viáveis de regularização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uk-UA"/>
              <a:pPr/>
              <a:t>32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617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</a:rPr>
              <a:t>EXTENSÃO DO DIREITO DE LAJE: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US" b="1" dirty="0">
              <a:solidFill>
                <a:srgbClr val="000000"/>
              </a:solidFill>
            </a:endParaRP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§ 1</a:t>
            </a:r>
            <a:r>
              <a:rPr lang="en-US" dirty="0">
                <a:solidFill>
                  <a:srgbClr val="000000"/>
                </a:solidFill>
              </a:rPr>
              <a:t>º</a:t>
            </a:r>
            <a:r>
              <a:rPr lang="en-US" dirty="0">
                <a:solidFill>
                  <a:schemeClr val="tx1"/>
                </a:solidFill>
              </a:rPr>
              <a:t>  O direito real de laje contempla o </a:t>
            </a:r>
            <a:r>
              <a:rPr lang="en-US" b="1" dirty="0">
                <a:solidFill>
                  <a:srgbClr val="008000"/>
                </a:solidFill>
              </a:rPr>
              <a:t>espaço aéreo </a:t>
            </a:r>
            <a:r>
              <a:rPr lang="en-US" dirty="0">
                <a:solidFill>
                  <a:schemeClr val="tx1"/>
                </a:solidFill>
              </a:rPr>
              <a:t>ou o </a:t>
            </a:r>
            <a:r>
              <a:rPr lang="en-US" b="1" dirty="0">
                <a:solidFill>
                  <a:srgbClr val="008000"/>
                </a:solidFill>
              </a:rPr>
              <a:t>subsolo</a:t>
            </a:r>
            <a:r>
              <a:rPr lang="en-US" dirty="0">
                <a:solidFill>
                  <a:schemeClr val="tx1"/>
                </a:solidFill>
              </a:rPr>
              <a:t> de terrenos públicos ou privados, tomados em projeção vertical, como </a:t>
            </a:r>
            <a:r>
              <a:rPr lang="en-US" b="1" u="sng" dirty="0">
                <a:solidFill>
                  <a:schemeClr val="tx1"/>
                </a:solidFill>
              </a:rPr>
              <a:t>unidade imobiliária autônoma</a:t>
            </a:r>
            <a:r>
              <a:rPr lang="en-US" dirty="0">
                <a:solidFill>
                  <a:schemeClr val="tx1"/>
                </a:solidFill>
              </a:rPr>
              <a:t>, não contemplando as demais áreas edificadas ou não pertencentes ao proprietário da construção-base.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33</a:t>
            </a:fld>
            <a:endParaRPr lang="en-US"/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2. Noções Gerais</a:t>
            </a:r>
          </a:p>
        </p:txBody>
      </p:sp>
    </p:spTree>
    <p:extLst>
      <p:ext uri="{BB962C8B-B14F-4D97-AF65-F5344CB8AC3E}">
        <p14:creationId xmlns:p14="http://schemas.microsoft.com/office/powerpoint/2010/main" val="3272647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</a:rPr>
              <a:t>EXTENSÃO DO DIREITO DE LAJE: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Lei 13.465: § 6</a:t>
            </a:r>
            <a:r>
              <a:rPr lang="en-US" dirty="0">
                <a:solidFill>
                  <a:srgbClr val="000000"/>
                </a:solidFill>
              </a:rPr>
              <a:t>º</a:t>
            </a:r>
            <a:r>
              <a:rPr lang="en-US" dirty="0">
                <a:solidFill>
                  <a:schemeClr val="tx1"/>
                </a:solidFill>
              </a:rPr>
              <a:t>  O </a:t>
            </a:r>
            <a:r>
              <a:rPr lang="en-US" dirty="0">
                <a:solidFill>
                  <a:srgbClr val="008000"/>
                </a:solidFill>
              </a:rPr>
              <a:t>titular da laje poderá ceder </a:t>
            </a:r>
            <a:r>
              <a:rPr lang="en-US" dirty="0">
                <a:solidFill>
                  <a:schemeClr val="tx1"/>
                </a:solidFill>
              </a:rPr>
              <a:t>a superfície de sua construção para a instituição de um sucessivo direito real de laje, </a:t>
            </a:r>
            <a:r>
              <a:rPr lang="en-US" u="sng" dirty="0">
                <a:solidFill>
                  <a:srgbClr val="008000"/>
                </a:solidFill>
              </a:rPr>
              <a:t>desde que haja autorização expressa dos titulares da construção-base e das demais lajes</a:t>
            </a:r>
            <a:r>
              <a:rPr lang="en-US" dirty="0">
                <a:solidFill>
                  <a:schemeClr val="tx1"/>
                </a:solidFill>
              </a:rPr>
              <a:t>, respeitadas as posturas edilícias e urbanísticas vigentes. 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Autorização pode ser PRÉVIA (vir expressa na instituição da laje) ou POSTERIOR (quando da nova instituição) 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endParaRPr lang="en-US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34</a:t>
            </a:fld>
            <a:endParaRPr lang="en-US"/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2. Noções Gerais</a:t>
            </a:r>
          </a:p>
        </p:txBody>
      </p:sp>
    </p:spTree>
    <p:extLst>
      <p:ext uri="{BB962C8B-B14F-4D97-AF65-F5344CB8AC3E}">
        <p14:creationId xmlns:p14="http://schemas.microsoft.com/office/powerpoint/2010/main" val="537608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sz="3100" b="1" dirty="0">
                <a:solidFill>
                  <a:srgbClr val="000000"/>
                </a:solidFill>
              </a:rPr>
              <a:t>DIREITO DE PREFERÊNCIA: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Art. 1.510-D.  Em caso de </a:t>
            </a:r>
            <a:r>
              <a:rPr lang="en-US" b="1" dirty="0">
                <a:solidFill>
                  <a:schemeClr val="tx1"/>
                </a:solidFill>
              </a:rPr>
              <a:t>alienação de qualquer das unidades sobrepostas</a:t>
            </a:r>
            <a:r>
              <a:rPr lang="en-US" dirty="0">
                <a:solidFill>
                  <a:schemeClr val="tx1"/>
                </a:solidFill>
              </a:rPr>
              <a:t>, terão direito de preferência, em igualdade de condições com terceiros, os titulares da construção-base e da laje, nessa ordem, que serão cientificados por escrito para que se manifestem no prazo de trinta dias, </a:t>
            </a:r>
            <a:r>
              <a:rPr lang="en-US" u="sng" dirty="0">
                <a:solidFill>
                  <a:srgbClr val="FF0000"/>
                </a:solidFill>
              </a:rPr>
              <a:t>salvo se o contrato dispuser de modo diverso</a:t>
            </a:r>
            <a:r>
              <a:rPr lang="en-US" dirty="0">
                <a:solidFill>
                  <a:schemeClr val="tx1"/>
                </a:solidFill>
              </a:rPr>
              <a:t>. 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PODE RENUNCIAR À PREFERÊNCIA NO CONTRATO?</a:t>
            </a:r>
          </a:p>
          <a:p>
            <a:pPr marL="1371600" lvl="2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Constar essa informação na matrícula!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NÃO HÁ DIREITO DE PREFERÊNCIA SOBRE A ALIENAÇÃO DA CONSTRUÇÃO-BASE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35</a:t>
            </a:fld>
            <a:endParaRPr lang="en-US"/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2. Noções Gerais</a:t>
            </a:r>
          </a:p>
        </p:txBody>
      </p:sp>
    </p:spTree>
    <p:extLst>
      <p:ext uri="{BB962C8B-B14F-4D97-AF65-F5344CB8AC3E}">
        <p14:creationId xmlns:p14="http://schemas.microsoft.com/office/powerpoint/2010/main" val="70935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sz="3100" b="1" dirty="0">
                <a:solidFill>
                  <a:srgbClr val="000000"/>
                </a:solidFill>
              </a:rPr>
              <a:t>DIREITO DE PREFERÊNCIA: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Art. 1.510-D - § 1</a:t>
            </a:r>
            <a:r>
              <a:rPr lang="en-US" dirty="0">
                <a:solidFill>
                  <a:srgbClr val="000000"/>
                </a:solidFill>
              </a:rPr>
              <a:t>º</a:t>
            </a:r>
            <a:r>
              <a:rPr lang="en-US" dirty="0">
                <a:solidFill>
                  <a:schemeClr val="tx1"/>
                </a:solidFill>
              </a:rPr>
              <a:t> - O </a:t>
            </a:r>
            <a:r>
              <a:rPr lang="en-US" u="sng" dirty="0">
                <a:solidFill>
                  <a:schemeClr val="tx1"/>
                </a:solidFill>
              </a:rPr>
              <a:t>titular da construção-base ou da laje </a:t>
            </a:r>
            <a:r>
              <a:rPr lang="en-US" dirty="0">
                <a:solidFill>
                  <a:schemeClr val="tx1"/>
                </a:solidFill>
              </a:rPr>
              <a:t>a quem não se der conhecimento da alienação poderá, mediante depósito do respectivo preço, haver para si a parte alienada a terceiros, se o requerer no prazo decadencial de cento e oitenta dias, contado da data de alienação. 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§ 2</a:t>
            </a:r>
            <a:r>
              <a:rPr lang="en-US" dirty="0">
                <a:solidFill>
                  <a:srgbClr val="000000"/>
                </a:solidFill>
              </a:rPr>
              <a:t>º</a:t>
            </a:r>
            <a:r>
              <a:rPr lang="en-US" dirty="0">
                <a:solidFill>
                  <a:schemeClr val="tx1"/>
                </a:solidFill>
              </a:rPr>
              <a:t> - Se houver </a:t>
            </a:r>
            <a:r>
              <a:rPr lang="en-US" dirty="0">
                <a:solidFill>
                  <a:srgbClr val="FF0000"/>
                </a:solidFill>
              </a:rPr>
              <a:t>mais de uma laje</a:t>
            </a:r>
            <a:r>
              <a:rPr lang="en-US" dirty="0">
                <a:solidFill>
                  <a:schemeClr val="tx1"/>
                </a:solidFill>
              </a:rPr>
              <a:t>, terá </a:t>
            </a:r>
            <a:r>
              <a:rPr lang="en-US" dirty="0">
                <a:solidFill>
                  <a:srgbClr val="FF0000"/>
                </a:solidFill>
              </a:rPr>
              <a:t>preferência, </a:t>
            </a:r>
            <a:r>
              <a:rPr lang="en-US" u="sng" dirty="0">
                <a:solidFill>
                  <a:srgbClr val="FF0000"/>
                </a:solidFill>
              </a:rPr>
              <a:t>sucessivamente</a:t>
            </a:r>
            <a:r>
              <a:rPr lang="en-US" dirty="0">
                <a:solidFill>
                  <a:schemeClr val="tx1"/>
                </a:solidFill>
              </a:rPr>
              <a:t>, o </a:t>
            </a:r>
            <a:r>
              <a:rPr lang="en-US" b="1" u="sng" dirty="0">
                <a:solidFill>
                  <a:schemeClr val="tx1"/>
                </a:solidFill>
              </a:rPr>
              <a:t>titular das lajes ascendentes e o titular das lajes descendentes</a:t>
            </a:r>
            <a:r>
              <a:rPr lang="en-US" dirty="0">
                <a:solidFill>
                  <a:schemeClr val="tx1"/>
                </a:solidFill>
              </a:rPr>
              <a:t>, assegurada a </a:t>
            </a:r>
            <a:r>
              <a:rPr lang="en-US" u="sng" dirty="0">
                <a:solidFill>
                  <a:schemeClr val="tx1"/>
                </a:solidFill>
              </a:rPr>
              <a:t>prioridade para a laje mais próxima</a:t>
            </a:r>
            <a:r>
              <a:rPr lang="en-US" dirty="0">
                <a:solidFill>
                  <a:schemeClr val="tx1"/>
                </a:solidFill>
              </a:rPr>
              <a:t> à unidade sobreposta a ser alienada.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36</a:t>
            </a:fld>
            <a:endParaRPr lang="en-US"/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2. Noções Gerais</a:t>
            </a:r>
          </a:p>
        </p:txBody>
      </p:sp>
    </p:spTree>
    <p:extLst>
      <p:ext uri="{BB962C8B-B14F-4D97-AF65-F5344CB8AC3E}">
        <p14:creationId xmlns:p14="http://schemas.microsoft.com/office/powerpoint/2010/main" val="4188889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sz="3100" b="1" dirty="0">
                <a:solidFill>
                  <a:srgbClr val="000000"/>
                </a:solidFill>
              </a:rPr>
              <a:t>EXTINÇÃO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Art. 1.510-E.  A ruína da construção-base implica extinção do direito real de laje, salvo: </a:t>
            </a:r>
          </a:p>
          <a:p>
            <a:pPr marL="800100" lvl="1" indent="-3429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I - se este tiver sido instituído sobre o subsolo; </a:t>
            </a:r>
          </a:p>
          <a:p>
            <a:pPr marL="800100" lvl="1" indent="-3429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II - se a </a:t>
            </a:r>
            <a:r>
              <a:rPr lang="en-US" dirty="0">
                <a:solidFill>
                  <a:srgbClr val="FF0000"/>
                </a:solidFill>
              </a:rPr>
              <a:t>construção-base não for reconstruída no prazo de cinco anos</a:t>
            </a:r>
            <a:r>
              <a:rPr lang="en-US" dirty="0">
                <a:solidFill>
                  <a:schemeClr val="tx1"/>
                </a:solidFill>
              </a:rPr>
              <a:t>. </a:t>
            </a:r>
          </a:p>
          <a:p>
            <a:pPr marL="1257300" lvl="2" indent="-3429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Só extingue após cinco anos. Permanece como direito real, mas a ruína deve ser averbada na matrícula da laje, para conhecimento de terceiros.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Parágrafo único. O disposto neste artigo não afasta o direito a eventual reparação civil contra o culpado pela ruína.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37</a:t>
            </a:fld>
            <a:endParaRPr lang="en-US"/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2. Noções Gerais</a:t>
            </a:r>
          </a:p>
        </p:txBody>
      </p:sp>
    </p:spTree>
    <p:extLst>
      <p:ext uri="{BB962C8B-B14F-4D97-AF65-F5344CB8AC3E}">
        <p14:creationId xmlns:p14="http://schemas.microsoft.com/office/powerpoint/2010/main" val="1976834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</a:rPr>
              <a:t>FORMA DE CONSTITUIÇÃO: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u="sng" dirty="0">
                <a:solidFill>
                  <a:srgbClr val="000000"/>
                </a:solidFill>
              </a:rPr>
              <a:t>Para construir </a:t>
            </a:r>
            <a:r>
              <a:rPr lang="en-US" dirty="0">
                <a:solidFill>
                  <a:srgbClr val="000000"/>
                </a:solidFill>
              </a:rPr>
              <a:t>(por concreção)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Titular do direito de laje irá edificar. 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Existe a edificação no solo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Não existe a construção na laje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u="sng" dirty="0">
                <a:solidFill>
                  <a:srgbClr val="000000"/>
                </a:solidFill>
              </a:rPr>
              <a:t>Já construído </a:t>
            </a:r>
            <a:r>
              <a:rPr lang="en-US" dirty="0">
                <a:solidFill>
                  <a:srgbClr val="000000"/>
                </a:solidFill>
              </a:rPr>
              <a:t>(por cisão)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Regularizar situação de fato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Proprietário constroi e </a:t>
            </a:r>
            <a:r>
              <a:rPr lang="en-US" dirty="0" err="1" smtClean="0">
                <a:solidFill>
                  <a:srgbClr val="000000"/>
                </a:solidFill>
              </a:rPr>
              <a:t>institue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direito de laje para alienar</a:t>
            </a:r>
            <a:endParaRPr lang="en-US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38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3. Aspectos Registrais</a:t>
            </a:r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1326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</a:rPr>
              <a:t>FORMA DO INSTRUMENTO: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Regra geral do artigo 108 do CC: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Art. 108. Não dispondo a lei em contrário, a escritura pública é essencial à validade dos negócios jurídicos que visem à </a:t>
            </a:r>
            <a:r>
              <a:rPr lang="en-US" dirty="0">
                <a:solidFill>
                  <a:srgbClr val="FF0000"/>
                </a:solidFill>
              </a:rPr>
              <a:t>constituição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>
                <a:solidFill>
                  <a:srgbClr val="FF0000"/>
                </a:solidFill>
              </a:rPr>
              <a:t>transferência</a:t>
            </a:r>
            <a:r>
              <a:rPr lang="en-US" dirty="0">
                <a:solidFill>
                  <a:srgbClr val="000000"/>
                </a:solidFill>
              </a:rPr>
              <a:t>, modificação ou renúncia de </a:t>
            </a:r>
            <a:r>
              <a:rPr lang="en-US" dirty="0">
                <a:solidFill>
                  <a:srgbClr val="FF0000"/>
                </a:solidFill>
              </a:rPr>
              <a:t>direitos reais sobre imóveis</a:t>
            </a:r>
            <a:r>
              <a:rPr lang="en-US" dirty="0">
                <a:solidFill>
                  <a:srgbClr val="000000"/>
                </a:solidFill>
              </a:rPr>
              <a:t> de valor superior a trinta vezes o maior salário mínimo vigente no País.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Toma-se por base o valor fiscal, e não o preço do negócio jurídico </a:t>
            </a:r>
            <a:r>
              <a:rPr lang="pt-BR" sz="1400" dirty="0">
                <a:solidFill>
                  <a:srgbClr val="000000"/>
                </a:solidFill>
              </a:rPr>
              <a:t>STJ. 4ª Turma. REsp 1.099.480-MG, Rel. Min. Marco Buzzi, julgado em 2/12/2014 (Info 562).</a:t>
            </a:r>
            <a:endParaRPr lang="en-US" sz="1400" dirty="0">
              <a:solidFill>
                <a:srgbClr val="000000"/>
              </a:solidFill>
            </a:endParaRP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39</a:t>
            </a:fld>
            <a:endParaRPr lang="en-US"/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3. Aspectos Registrais</a:t>
            </a:r>
          </a:p>
        </p:txBody>
      </p:sp>
    </p:spTree>
    <p:extLst>
      <p:ext uri="{BB962C8B-B14F-4D97-AF65-F5344CB8AC3E}">
        <p14:creationId xmlns:p14="http://schemas.microsoft.com/office/powerpoint/2010/main" val="3139752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</a:rPr>
              <a:t>FORMA DO INSTRUMENTO: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Constituição de direito real de laje: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Escritura, se o valor for superior a 30 SM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Como regime jurídico, semelhante ao que ocorre com o condomínio edilício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Transmissão de direito real de laje:</a:t>
            </a:r>
          </a:p>
          <a:p>
            <a:pPr lvl="2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sz="2000" dirty="0">
                <a:solidFill>
                  <a:srgbClr val="000000"/>
                </a:solidFill>
              </a:rPr>
              <a:t>Escritura, se o valor for superior a 30 SM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40</a:t>
            </a:fld>
            <a:endParaRPr lang="en-US"/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3. Aspectos Registrais</a:t>
            </a:r>
          </a:p>
        </p:txBody>
      </p:sp>
    </p:spTree>
    <p:extLst>
      <p:ext uri="{BB962C8B-B14F-4D97-AF65-F5344CB8AC3E}">
        <p14:creationId xmlns:p14="http://schemas.microsoft.com/office/powerpoint/2010/main" val="3119476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</a:rPr>
              <a:t>CONTEÚDO DO INSTRUMENTO DE CONSTITUIÇÃO: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Dispor </a:t>
            </a:r>
            <a:r>
              <a:rPr lang="en-US" u="sng" dirty="0">
                <a:solidFill>
                  <a:srgbClr val="008000"/>
                </a:solidFill>
              </a:rPr>
              <a:t>obrigatoriamente</a:t>
            </a:r>
            <a:r>
              <a:rPr lang="en-US" dirty="0">
                <a:solidFill>
                  <a:srgbClr val="000000"/>
                </a:solidFill>
              </a:rPr>
              <a:t> sobre: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Proporção na contribuição nas despesas (art. 1.510-C)</a:t>
            </a:r>
          </a:p>
          <a:p>
            <a:pPr marL="1371600" lvl="2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“... na proporção que venha a ser </a:t>
            </a:r>
            <a:r>
              <a:rPr lang="en-US" dirty="0">
                <a:solidFill>
                  <a:srgbClr val="FF0000"/>
                </a:solidFill>
              </a:rPr>
              <a:t>estipulada em contrato</a:t>
            </a:r>
            <a:r>
              <a:rPr lang="en-US" dirty="0">
                <a:solidFill>
                  <a:srgbClr val="000000"/>
                </a:solidFill>
              </a:rPr>
              <a:t>”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Dispor </a:t>
            </a:r>
            <a:r>
              <a:rPr lang="en-US" dirty="0">
                <a:solidFill>
                  <a:srgbClr val="008000"/>
                </a:solidFill>
              </a:rPr>
              <a:t>facultativamente</a:t>
            </a:r>
            <a:r>
              <a:rPr lang="en-US" dirty="0">
                <a:solidFill>
                  <a:srgbClr val="000000"/>
                </a:solidFill>
              </a:rPr>
              <a:t> sobre: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Direito de instituição e lajes sucessivas </a:t>
            </a:r>
          </a:p>
          <a:p>
            <a:pPr marL="1371600" lvl="2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Art. 1.510-A - § 6º  O titular da laje poderá ceder a superfície de sua construção para a instituição de um sucessivo direito real de laje, </a:t>
            </a:r>
            <a:r>
              <a:rPr lang="en-US" dirty="0">
                <a:solidFill>
                  <a:srgbClr val="FF0000"/>
                </a:solidFill>
              </a:rPr>
              <a:t>desde que haja autorização expressa dos titulares da construção-base </a:t>
            </a:r>
            <a:r>
              <a:rPr lang="en-US" u="sng" dirty="0">
                <a:solidFill>
                  <a:srgbClr val="000000"/>
                </a:solidFill>
              </a:rPr>
              <a:t>e das demais lajes</a:t>
            </a:r>
            <a:r>
              <a:rPr lang="en-US" dirty="0">
                <a:solidFill>
                  <a:srgbClr val="000000"/>
                </a:solidFill>
              </a:rPr>
              <a:t>, respeitadas as posturas edilícias e urbanísticas vigentes.’ 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Direito de preferência</a:t>
            </a:r>
          </a:p>
          <a:p>
            <a:pPr marL="1371600" lvl="2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Art. 1.510-D: Em caso de alienação de qualquer das unidades sobrepostas, terão direito de preferência, em igualdade de condições com terceiros, os titulares da construção-base e da laje, nessa ordem, que serão cientificados por escrito para que se manifestem no prazo de trinta dias, </a:t>
            </a:r>
            <a:r>
              <a:rPr lang="en-US" dirty="0">
                <a:solidFill>
                  <a:srgbClr val="FF0000"/>
                </a:solidFill>
              </a:rPr>
              <a:t>salvo se o contrato dispuser de modo diverso</a:t>
            </a:r>
            <a:r>
              <a:rPr lang="en-US" dirty="0">
                <a:solidFill>
                  <a:srgbClr val="000000"/>
                </a:solidFill>
              </a:rPr>
              <a:t>. 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41</a:t>
            </a:fld>
            <a:endParaRPr lang="en-US"/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3. Aspectos Registrais</a:t>
            </a:r>
          </a:p>
        </p:txBody>
      </p:sp>
    </p:spTree>
    <p:extLst>
      <p:ext uri="{BB962C8B-B14F-4D97-AF65-F5344CB8AC3E}">
        <p14:creationId xmlns:p14="http://schemas.microsoft.com/office/powerpoint/2010/main" val="1765789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</a:rPr>
              <a:t>POSTURAS EDILÍCIAS E URBANÍSTICAS: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HABITE-SE (averbado)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Edificação que suportará o direito de laje.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ALVARÁ DE CONSTRUÇÃO ou CERTIDÃO DA PREFEITURA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Referente à viabilidade da edificação na laje.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Art. 1.510-A: § 5</a:t>
            </a:r>
            <a:r>
              <a:rPr lang="en-US" dirty="0">
                <a:solidFill>
                  <a:srgbClr val="000000"/>
                </a:solidFill>
              </a:rPr>
              <a:t>º</a:t>
            </a:r>
            <a:r>
              <a:rPr lang="en-US" dirty="0">
                <a:solidFill>
                  <a:schemeClr val="tx1"/>
                </a:solidFill>
              </a:rPr>
              <a:t>  Os Municípios e o Distrito Federal poderão dispor sobre posturas edilícias e urbanísticas associadas ao direito real de laje.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Segurança jurídica: Só se institui para construção futura se houver viabilidade jurídica de edificação.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CC: Art. 104. A validade do negócio jurídico requer: II - objeto lícito, possível, determinado ou determinável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endParaRPr lang="en-US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42</a:t>
            </a:fld>
            <a:endParaRPr lang="en-US"/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3. Aspectos Registrais</a:t>
            </a:r>
          </a:p>
        </p:txBody>
      </p:sp>
    </p:spTree>
    <p:extLst>
      <p:ext uri="{BB962C8B-B14F-4D97-AF65-F5344CB8AC3E}">
        <p14:creationId xmlns:p14="http://schemas.microsoft.com/office/powerpoint/2010/main" val="709499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</a:rPr>
              <a:t>FORMA DE REGISTRO: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LRP: Art. 176. § 9º:  A </a:t>
            </a:r>
            <a:r>
              <a:rPr lang="en-US" b="1" dirty="0">
                <a:solidFill>
                  <a:srgbClr val="008000"/>
                </a:solidFill>
              </a:rPr>
              <a:t>instituição</a:t>
            </a:r>
            <a:r>
              <a:rPr lang="en-US" dirty="0">
                <a:solidFill>
                  <a:srgbClr val="000000"/>
                </a:solidFill>
              </a:rPr>
              <a:t> do direito real de laje ocorrerá por meio da </a:t>
            </a:r>
            <a:r>
              <a:rPr lang="en-US" b="1" u="sng" dirty="0">
                <a:solidFill>
                  <a:srgbClr val="008000"/>
                </a:solidFill>
              </a:rPr>
              <a:t>abertura de uma matrícula própria</a:t>
            </a:r>
            <a:r>
              <a:rPr lang="en-US" b="1" dirty="0">
                <a:solidFill>
                  <a:srgbClr val="008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no registro de imóveis </a:t>
            </a:r>
            <a:r>
              <a:rPr lang="en-US" b="1" dirty="0">
                <a:solidFill>
                  <a:srgbClr val="008000"/>
                </a:solidFill>
              </a:rPr>
              <a:t>e</a:t>
            </a:r>
            <a:r>
              <a:rPr lang="en-US" dirty="0">
                <a:solidFill>
                  <a:srgbClr val="00800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por meio</a:t>
            </a:r>
            <a:r>
              <a:rPr lang="en-US" dirty="0">
                <a:solidFill>
                  <a:srgbClr val="103154"/>
                </a:solidFill>
              </a:rPr>
              <a:t> da </a:t>
            </a:r>
            <a:r>
              <a:rPr lang="en-US" b="1" dirty="0">
                <a:solidFill>
                  <a:srgbClr val="008000"/>
                </a:solidFill>
              </a:rPr>
              <a:t>averbação</a:t>
            </a:r>
            <a:r>
              <a:rPr lang="en-US" dirty="0">
                <a:solidFill>
                  <a:srgbClr val="008000"/>
                </a:solidFill>
              </a:rPr>
              <a:t> desse fato na matrícula da construção-base </a:t>
            </a:r>
            <a:r>
              <a:rPr lang="en-US" dirty="0">
                <a:solidFill>
                  <a:srgbClr val="000000"/>
                </a:solidFill>
              </a:rPr>
              <a:t>e nas </a:t>
            </a:r>
            <a:r>
              <a:rPr lang="en-US" u="sng" dirty="0">
                <a:solidFill>
                  <a:srgbClr val="000000"/>
                </a:solidFill>
              </a:rPr>
              <a:t>matrículas de lajes anteriores</a:t>
            </a:r>
            <a:r>
              <a:rPr lang="en-US" dirty="0">
                <a:solidFill>
                  <a:srgbClr val="000000"/>
                </a:solidFill>
              </a:rPr>
              <a:t>, com remissão recíproca.</a:t>
            </a:r>
            <a:endParaRPr lang="en-US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43</a:t>
            </a:fld>
            <a:endParaRPr lang="en-US"/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3. Aspectos Registrais</a:t>
            </a:r>
          </a:p>
        </p:txBody>
      </p:sp>
    </p:spTree>
    <p:extLst>
      <p:ext uri="{BB962C8B-B14F-4D97-AF65-F5344CB8AC3E}">
        <p14:creationId xmlns:p14="http://schemas.microsoft.com/office/powerpoint/2010/main" val="1896536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</a:rPr>
              <a:t>FORMA DE REGISTRO: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b="1" u="sng" dirty="0">
                <a:solidFill>
                  <a:srgbClr val="008000"/>
                </a:solidFill>
              </a:rPr>
              <a:t>EDIFICAÇÃO EXISTENTE </a:t>
            </a:r>
            <a:r>
              <a:rPr lang="en-US" dirty="0">
                <a:solidFill>
                  <a:srgbClr val="000000"/>
                </a:solidFill>
              </a:rPr>
              <a:t>(CISÃO)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</a:rPr>
              <a:t>Existe averbada a construção existente e a que será objeto do direito de laje.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Institui-se o regime de direito de laje. (R)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Averba-se na matrícula originária o destaque do direito e a restrição da propriedade (AV)</a:t>
            </a:r>
          </a:p>
          <a:p>
            <a:pPr marL="1371600" lvl="2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sz="1600" dirty="0">
                <a:solidFill>
                  <a:srgbClr val="000000"/>
                </a:solidFill>
              </a:rPr>
              <a:t>Constar eventual transferência do direito de instituição de laje sucessiva (art. 1.510-A, § 6) e possível renúncia à preferência (art. 1.510-D)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Abre-se matrícula para a unidade autônoma. (MT)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Registra-se a transferência/atribuição do direito de laje na matrícula aberta. (R)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endParaRPr lang="en-US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44</a:t>
            </a:fld>
            <a:endParaRPr lang="en-US"/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3. Aspectos Registrais</a:t>
            </a:r>
          </a:p>
        </p:txBody>
      </p:sp>
    </p:spTree>
    <p:extLst>
      <p:ext uri="{BB962C8B-B14F-4D97-AF65-F5344CB8AC3E}">
        <p14:creationId xmlns:p14="http://schemas.microsoft.com/office/powerpoint/2010/main" val="1254708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</a:rPr>
              <a:t>FORMA DE REGISTRO: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EDIFICAÇÃO EXISTENTE (CISÃO)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</a:rPr>
              <a:t>Existe averbada a construção existente e a que será objeto do direito de laje.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b="1" dirty="0">
                <a:solidFill>
                  <a:srgbClr val="008000"/>
                </a:solidFill>
              </a:rPr>
              <a:t>Institui-se o regime de direito de laje. (R)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Averba-se na matrícula originária o destaque do direito e a restrição da propriedade (AV)</a:t>
            </a:r>
          </a:p>
          <a:p>
            <a:pPr marL="1371600" lvl="2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sz="1600" dirty="0">
                <a:solidFill>
                  <a:srgbClr val="000000"/>
                </a:solidFill>
              </a:rPr>
              <a:t>Constar eventual transferência do direito de instituição de laje sucessiva (art. 1.510-A, § 6) e possível renúncia à preferência (art. 1.510-D)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Abre-se matrícula para a unidade autônoma. (MT)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Registra-se a transferência/atribuição do direito de laje na matrícula aberta. (R)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endParaRPr lang="en-US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45</a:t>
            </a:fld>
            <a:endParaRPr lang="en-US"/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3. Aspectos Registrais</a:t>
            </a:r>
          </a:p>
        </p:txBody>
      </p:sp>
    </p:spTree>
    <p:extLst>
      <p:ext uri="{BB962C8B-B14F-4D97-AF65-F5344CB8AC3E}">
        <p14:creationId xmlns:p14="http://schemas.microsoft.com/office/powerpoint/2010/main" val="1634271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85000" lnSpcReduction="20000"/>
          </a:bodyPr>
          <a:lstStyle/>
          <a:p>
            <a:pPr marL="92075" lvl="1" algn="just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chemeClr val="tx1"/>
                </a:solidFill>
              </a:rPr>
              <a:t>R-X </a:t>
            </a:r>
            <a:r>
              <a:rPr lang="mr-IN" b="1" dirty="0">
                <a:solidFill>
                  <a:schemeClr val="tx1"/>
                </a:solidFill>
              </a:rPr>
              <a:t>–</a:t>
            </a:r>
            <a:r>
              <a:rPr lang="en-US" b="1" dirty="0">
                <a:solidFill>
                  <a:schemeClr val="tx1"/>
                </a:solidFill>
              </a:rPr>
              <a:t> INSTITUIÇÃO DE DIREITO DE LAJE </a:t>
            </a:r>
            <a:r>
              <a:rPr lang="mr-IN" b="1" dirty="0">
                <a:solidFill>
                  <a:schemeClr val="tx1"/>
                </a:solidFill>
              </a:rPr>
              <a:t>–</a:t>
            </a:r>
            <a:r>
              <a:rPr lang="en-US" b="1" dirty="0">
                <a:solidFill>
                  <a:schemeClr val="tx1"/>
                </a:solidFill>
              </a:rPr>
              <a:t> Nos termos da escritura pública lavrada em XX no X Ofício de Notas, livro X, folha X, fica instituído o direito de laje sobre a edificação averbada na presente matrícula. </a:t>
            </a:r>
            <a:r>
              <a:rPr lang="en-US" b="1" dirty="0">
                <a:solidFill>
                  <a:srgbClr val="FF0000"/>
                </a:solidFill>
              </a:rPr>
              <a:t>A construção-base é constituída pela edificação com área de Xm2 (objeto do AV-X), que permanece na presente matrícula</a:t>
            </a:r>
            <a:r>
              <a:rPr lang="en-US" b="1" dirty="0">
                <a:solidFill>
                  <a:schemeClr val="tx1"/>
                </a:solidFill>
              </a:rPr>
              <a:t>, e o </a:t>
            </a:r>
            <a:r>
              <a:rPr lang="en-US" b="1" dirty="0">
                <a:solidFill>
                  <a:srgbClr val="0000FF"/>
                </a:solidFill>
              </a:rPr>
              <a:t>direito de laje, denominado LAJE 01, é constituído pela construção com área de Xm2, situado no 2o. Pavimento</a:t>
            </a:r>
            <a:r>
              <a:rPr lang="en-US" b="1" dirty="0">
                <a:solidFill>
                  <a:schemeClr val="tx1"/>
                </a:solidFill>
              </a:rPr>
              <a:t>. </a:t>
            </a:r>
            <a:r>
              <a:rPr lang="en-US" b="1" dirty="0">
                <a:solidFill>
                  <a:srgbClr val="660066"/>
                </a:solidFill>
              </a:rPr>
              <a:t>Consta no instrumento de instituição que as despesas serão rateadas na proporção de X% para a construção base e X% para a laje 01</a:t>
            </a:r>
            <a:r>
              <a:rPr lang="en-US" b="1" dirty="0">
                <a:solidFill>
                  <a:schemeClr val="tx1"/>
                </a:solidFill>
              </a:rPr>
              <a:t>. </a:t>
            </a:r>
            <a:r>
              <a:rPr lang="en-US" b="1" dirty="0">
                <a:solidFill>
                  <a:schemeClr val="accent2"/>
                </a:solidFill>
              </a:rPr>
              <a:t>Foi estipulada renúncia ao direito de preferência</a:t>
            </a:r>
            <a:r>
              <a:rPr lang="en-US" b="1" dirty="0">
                <a:solidFill>
                  <a:schemeClr val="tx1"/>
                </a:solidFill>
              </a:rPr>
              <a:t>. </a:t>
            </a:r>
            <a:r>
              <a:rPr lang="en-US" b="1" dirty="0">
                <a:solidFill>
                  <a:srgbClr val="008000"/>
                </a:solidFill>
              </a:rPr>
              <a:t>O titular da construção-base reservou para si o direito de instituição de laje sucessiva</a:t>
            </a:r>
            <a:r>
              <a:rPr lang="en-US" b="1" dirty="0">
                <a:solidFill>
                  <a:schemeClr val="tx1"/>
                </a:solidFill>
              </a:rPr>
              <a:t>.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46</a:t>
            </a:fld>
            <a:endParaRPr lang="en-US"/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3. Aspectos Registrais</a:t>
            </a:r>
          </a:p>
        </p:txBody>
      </p:sp>
    </p:spTree>
    <p:extLst>
      <p:ext uri="{BB962C8B-B14F-4D97-AF65-F5344CB8AC3E}">
        <p14:creationId xmlns:p14="http://schemas.microsoft.com/office/powerpoint/2010/main" val="3587152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</a:rPr>
              <a:t>FORMA DE REGISTRO: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EDIFICAÇÃO EXISTENTE (CISÃO)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</a:rPr>
              <a:t>Existe averbada a construção existente e a que será objeto do </a:t>
            </a:r>
            <a:r>
              <a:rPr lang="en-US" dirty="0">
                <a:solidFill>
                  <a:schemeClr val="tx1"/>
                </a:solidFill>
              </a:rPr>
              <a:t>direito de laje.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Institui-se o regime de direito de laje. (R)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b="1" dirty="0">
                <a:solidFill>
                  <a:srgbClr val="008000"/>
                </a:solidFill>
              </a:rPr>
              <a:t>Averba-se na matrícula originária o destaque do direito e a restrição da propriedade (AV)</a:t>
            </a:r>
          </a:p>
          <a:p>
            <a:pPr marL="1371600" lvl="2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sz="1600" b="1" dirty="0">
                <a:solidFill>
                  <a:srgbClr val="008000"/>
                </a:solidFill>
              </a:rPr>
              <a:t>Constar eventual transferência do direito de instituição de laje sucessiva (art. 1.510-A, § 6) e possível renúncia à preferência (art. 1.510-D)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Abre-se matrícula para a unidade autônoma. (MT)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Registra-se a transferência/atribuição do direito de laje na matrícula aberta. (R)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endParaRPr lang="en-US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47</a:t>
            </a:fld>
            <a:endParaRPr lang="en-US"/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3. Aspectos Registrais</a:t>
            </a:r>
          </a:p>
        </p:txBody>
      </p:sp>
    </p:spTree>
    <p:extLst>
      <p:ext uri="{BB962C8B-B14F-4D97-AF65-F5344CB8AC3E}">
        <p14:creationId xmlns:p14="http://schemas.microsoft.com/office/powerpoint/2010/main" val="3139197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77500" lnSpcReduction="20000"/>
          </a:bodyPr>
          <a:lstStyle/>
          <a:p>
            <a:pPr marL="0" lvl="1" algn="just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chemeClr val="tx1"/>
                </a:solidFill>
              </a:rPr>
              <a:t>AV-X </a:t>
            </a:r>
            <a:r>
              <a:rPr lang="mr-IN" b="1" dirty="0">
                <a:solidFill>
                  <a:schemeClr val="tx1"/>
                </a:solidFill>
              </a:rPr>
              <a:t>–</a:t>
            </a:r>
            <a:r>
              <a:rPr lang="en-US" b="1" dirty="0">
                <a:solidFill>
                  <a:schemeClr val="tx1"/>
                </a:solidFill>
              </a:rPr>
              <a:t> ABERTURA DE MATRÍCULA</a:t>
            </a:r>
            <a:r>
              <a:rPr lang="mr-IN" b="1" dirty="0">
                <a:solidFill>
                  <a:schemeClr val="tx1"/>
                </a:solidFill>
              </a:rPr>
              <a:t>–</a:t>
            </a:r>
            <a:r>
              <a:rPr lang="en-US" b="1" dirty="0">
                <a:solidFill>
                  <a:schemeClr val="tx1"/>
                </a:solidFill>
              </a:rPr>
              <a:t> Certifico que foi aberta a matrícula XXX para a LAJE 01 instituída no R-X supra, </a:t>
            </a:r>
            <a:r>
              <a:rPr lang="en-US" b="1" dirty="0">
                <a:solidFill>
                  <a:srgbClr val="660066"/>
                </a:solidFill>
              </a:rPr>
              <a:t>tendo sido concedida autorização prévia para que o titular da laje institua laje sucessiva</a:t>
            </a:r>
            <a:r>
              <a:rPr lang="en-US" b="1" dirty="0">
                <a:solidFill>
                  <a:schemeClr val="tx1"/>
                </a:solidFill>
              </a:rPr>
              <a:t>, bem como </a:t>
            </a:r>
            <a:r>
              <a:rPr lang="en-US" b="1" dirty="0">
                <a:solidFill>
                  <a:srgbClr val="0000FF"/>
                </a:solidFill>
              </a:rPr>
              <a:t>tendo havido renúncia prévia ao direito de preferência</a:t>
            </a:r>
            <a:r>
              <a:rPr lang="en-US" b="1" dirty="0">
                <a:solidFill>
                  <a:schemeClr val="tx1"/>
                </a:solidFill>
              </a:rPr>
              <a:t>.</a:t>
            </a:r>
          </a:p>
          <a:p>
            <a:pPr marL="0" lvl="1" algn="just">
              <a:lnSpc>
                <a:spcPct val="120000"/>
              </a:lnSpc>
              <a:spcBef>
                <a:spcPts val="0"/>
              </a:spcBef>
            </a:pPr>
            <a:endParaRPr lang="en-US" b="1" dirty="0">
              <a:solidFill>
                <a:schemeClr val="tx1"/>
              </a:solidFill>
            </a:endParaRPr>
          </a:p>
          <a:p>
            <a:pPr marL="0" lvl="1" algn="just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chemeClr val="tx1"/>
                </a:solidFill>
              </a:rPr>
              <a:t>AV-X </a:t>
            </a:r>
            <a:r>
              <a:rPr lang="mr-IN" b="1" dirty="0">
                <a:solidFill>
                  <a:schemeClr val="tx1"/>
                </a:solidFill>
              </a:rPr>
              <a:t>–</a:t>
            </a:r>
            <a:r>
              <a:rPr lang="en-US" b="1" dirty="0">
                <a:solidFill>
                  <a:schemeClr val="tx1"/>
                </a:solidFill>
              </a:rPr>
              <a:t> ABERTURA DE MATRÍCULA</a:t>
            </a:r>
            <a:r>
              <a:rPr lang="mr-IN" b="1" dirty="0">
                <a:solidFill>
                  <a:schemeClr val="tx1"/>
                </a:solidFill>
              </a:rPr>
              <a:t>–</a:t>
            </a:r>
            <a:r>
              <a:rPr lang="en-US" b="1" dirty="0">
                <a:solidFill>
                  <a:schemeClr val="tx1"/>
                </a:solidFill>
              </a:rPr>
              <a:t> Certifico que foi aberta a matrícula XXX para a LAJE 01 instituída no R-X supra, </a:t>
            </a:r>
            <a:r>
              <a:rPr lang="en-US" b="1" dirty="0">
                <a:solidFill>
                  <a:srgbClr val="660066"/>
                </a:solidFill>
              </a:rPr>
              <a:t>tendo sido reservado o direito de instituição de laje sucessiva pelo titular da contrução-base, independentemente de autorização prévia do titular da laje 01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>
                <a:solidFill>
                  <a:srgbClr val="0000FF"/>
                </a:solidFill>
              </a:rPr>
              <a:t>existindo direito de preferência para o titular da construção-base no caso de alienação da laje a terceiros</a:t>
            </a:r>
            <a:r>
              <a:rPr lang="en-US" b="1" dirty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  <a:p>
            <a:pPr marL="0" lvl="1" algn="just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48</a:t>
            </a:fld>
            <a:endParaRPr lang="en-US"/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3. Aspectos Registrais</a:t>
            </a:r>
          </a:p>
        </p:txBody>
      </p:sp>
    </p:spTree>
    <p:extLst>
      <p:ext uri="{BB962C8B-B14F-4D97-AF65-F5344CB8AC3E}">
        <p14:creationId xmlns:p14="http://schemas.microsoft.com/office/powerpoint/2010/main" val="1091875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</a:rPr>
              <a:t>FORMA DE REGISTRO: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EDIFICAÇÃO EXISTENTE (CISÃO)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</a:rPr>
              <a:t>Existe averbada a construção existente e a que será objeto do </a:t>
            </a:r>
            <a:r>
              <a:rPr lang="en-US" dirty="0">
                <a:solidFill>
                  <a:schemeClr val="tx1"/>
                </a:solidFill>
              </a:rPr>
              <a:t>direito de laje.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Institui-se o regime de direito de laje. (R)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Averba-se na matrícula originária o destaque do direito e a restrição da propriedade (AV)</a:t>
            </a:r>
          </a:p>
          <a:p>
            <a:pPr marL="1371600" lvl="2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sz="1600" dirty="0">
                <a:solidFill>
                  <a:schemeClr val="tx1"/>
                </a:solidFill>
              </a:rPr>
              <a:t>Constar eventual transferência do direito de instituição de laje sucessiva (art. 1.510-A, § 6) e possível renúncia à preferência (art. 1.510-D)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b="1" dirty="0">
                <a:solidFill>
                  <a:srgbClr val="008000"/>
                </a:solidFill>
              </a:rPr>
              <a:t>Abre-se matrícula para a unidade autônoma. (MT)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Registra-se a transferência/atribuição do direito de laje na matrícula aberta. (R)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endParaRPr lang="en-US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49</a:t>
            </a:fld>
            <a:endParaRPr lang="en-US"/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3. Aspectos Registrais</a:t>
            </a:r>
          </a:p>
        </p:txBody>
      </p:sp>
    </p:spTree>
    <p:extLst>
      <p:ext uri="{BB962C8B-B14F-4D97-AF65-F5344CB8AC3E}">
        <p14:creationId xmlns:p14="http://schemas.microsoft.com/office/powerpoint/2010/main" val="2411378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</a:rPr>
              <a:t>IMÓVEL: </a:t>
            </a:r>
            <a:r>
              <a:rPr lang="en-US" dirty="0">
                <a:solidFill>
                  <a:srgbClr val="FF0000"/>
                </a:solidFill>
              </a:rPr>
              <a:t>(Direito de laje denominado) </a:t>
            </a:r>
            <a:r>
              <a:rPr lang="en-US" dirty="0">
                <a:solidFill>
                  <a:srgbClr val="000000"/>
                </a:solidFill>
              </a:rPr>
              <a:t>LAJE 01 (um), situada na rua X, n. XX, do Bairro X, município de X,  com área construída de 150,00m2, composta de sala, três quartos, banheiro, cozinha e área de serviço, </a:t>
            </a:r>
            <a:r>
              <a:rPr lang="en-US" u="sng" dirty="0">
                <a:solidFill>
                  <a:srgbClr val="000000"/>
                </a:solidFill>
              </a:rPr>
              <a:t>edificada no 2o. Pavimento, sobre a superfície da construção existente no lote 01 da quadra 01 do Bairro XX</a:t>
            </a:r>
            <a:r>
              <a:rPr lang="en-US" dirty="0">
                <a:solidFill>
                  <a:srgbClr val="000000"/>
                </a:solidFill>
              </a:rPr>
              <a:t>. Índice cadastral: XX.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</a:rPr>
              <a:t>PROPRIETÁRIO</a:t>
            </a:r>
            <a:r>
              <a:rPr lang="en-US" dirty="0">
                <a:solidFill>
                  <a:srgbClr val="FF0000"/>
                </a:solidFill>
              </a:rPr>
              <a:t> (DA LAJE)</a:t>
            </a:r>
            <a:r>
              <a:rPr lang="en-US" dirty="0">
                <a:solidFill>
                  <a:srgbClr val="000000"/>
                </a:solidFill>
              </a:rPr>
              <a:t>: XXXX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</a:rPr>
              <a:t>REGISTRO ANTERIOR: Matrícula XXX, livro 02, do Registro de Imóveis de XXX.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50</a:t>
            </a:fld>
            <a:endParaRPr lang="en-US"/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3. Aspectos Registrais</a:t>
            </a:r>
          </a:p>
        </p:txBody>
      </p:sp>
    </p:spTree>
    <p:extLst>
      <p:ext uri="{BB962C8B-B14F-4D97-AF65-F5344CB8AC3E}">
        <p14:creationId xmlns:p14="http://schemas.microsoft.com/office/powerpoint/2010/main" val="3351971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</a:rPr>
              <a:t>FORMA DE REGISTRO: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EDIFICAÇÃO EXISTENTE (CISÃO)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</a:rPr>
              <a:t>Existe averbada a construção existente e a que será objeto do direito de laje.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Institui-se o regime de direito de laje. (R)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Averba-se na matrícula originária o destaque do direito e a restrição da propriedade (AV)</a:t>
            </a:r>
          </a:p>
          <a:p>
            <a:pPr marL="1371600" lvl="2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sz="1600" dirty="0">
                <a:solidFill>
                  <a:srgbClr val="000000"/>
                </a:solidFill>
              </a:rPr>
              <a:t>Constar eventual transferência do direito de instituição de laje sucessiva (art. 1.510-A, § 6) e possível renúncia à preferência (art. 1.510-D)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Abre-se matrícula para a unidade autônoma. (MT)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b="1" dirty="0">
                <a:solidFill>
                  <a:srgbClr val="008000"/>
                </a:solidFill>
              </a:rPr>
              <a:t>Registra-se a transferência/atribuição do direito de laje na matrícula aberta. (R)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endParaRPr lang="en-US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51</a:t>
            </a:fld>
            <a:endParaRPr lang="en-US"/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3. Aspectos Registrais</a:t>
            </a:r>
          </a:p>
        </p:txBody>
      </p:sp>
    </p:spTree>
    <p:extLst>
      <p:ext uri="{BB962C8B-B14F-4D97-AF65-F5344CB8AC3E}">
        <p14:creationId xmlns:p14="http://schemas.microsoft.com/office/powerpoint/2010/main" val="3177931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7124" y="274638"/>
            <a:ext cx="6289675" cy="1143000"/>
          </a:xfrm>
        </p:spPr>
        <p:txBody>
          <a:bodyPr>
            <a:normAutofit fontScale="90000"/>
          </a:bodyPr>
          <a:lstStyle/>
          <a:p>
            <a:pPr marL="0" indent="0"/>
            <a:r>
              <a:rPr lang="en-US"/>
              <a:t>REGISTRO DE IMÓVEIS</a:t>
            </a:r>
            <a:br>
              <a:rPr lang="en-US"/>
            </a:br>
            <a:r>
              <a:rPr lang="en-US" sz="2000"/>
              <a:t>REGISTRO GERAL - LIVRO 02</a:t>
            </a:r>
            <a:br>
              <a:rPr lang="en-US" sz="2000"/>
            </a:br>
            <a:endParaRPr lang="en-US" sz="20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b="1"/>
              <a:t>MATRÍCULA 10.000									DATA: 20.10.2017</a:t>
            </a:r>
          </a:p>
          <a:p>
            <a:pPr marL="0" indent="0" algn="just">
              <a:buNone/>
            </a:pPr>
            <a:r>
              <a:rPr lang="en-US" b="1"/>
              <a:t>IMÓVEL: </a:t>
            </a:r>
            <a:r>
              <a:rPr lang="en-US"/>
              <a:t>(Direito de laje denominado) </a:t>
            </a:r>
            <a:r>
              <a:rPr lang="en-US" b="1"/>
              <a:t>LAJE 01 </a:t>
            </a:r>
            <a:r>
              <a:rPr lang="en-US"/>
              <a:t>(um), situada na rua X, n. XX, do Bairro X, município de X</a:t>
            </a:r>
            <a:r>
              <a:rPr lang="en-US" b="1"/>
              <a:t>,  com área construída de 150,00m2, </a:t>
            </a:r>
            <a:r>
              <a:rPr lang="en-US"/>
              <a:t>composta de sala, três quartos, banheiro, cozinha e área de serviço, </a:t>
            </a:r>
            <a:r>
              <a:rPr lang="en-US" u="sng"/>
              <a:t>edificada no 2o. Pavimento, sobre a superfície da construção existente no lote 01 da quadra 01 do Bairro XX</a:t>
            </a:r>
            <a:r>
              <a:rPr lang="en-US"/>
              <a:t>. Índice Cadastral: XXXX.</a:t>
            </a:r>
          </a:p>
          <a:p>
            <a:pPr marL="0" indent="0" algn="just">
              <a:buNone/>
            </a:pPr>
            <a:r>
              <a:rPr lang="en-US" b="1"/>
              <a:t>PROPRIETÁRIO (DA LAJE)</a:t>
            </a:r>
            <a:r>
              <a:rPr lang="en-US"/>
              <a:t>: FULANO DE TAL, brasileiro, solteiro, maior, comerciante, CPF, RG, residente e domiciliado na rua XX, bairro, cidade/Estado.</a:t>
            </a:r>
          </a:p>
          <a:p>
            <a:pPr marL="0" indent="0" algn="just">
              <a:buNone/>
            </a:pPr>
            <a:r>
              <a:rPr lang="en-US" b="1"/>
              <a:t>REGISTRO ANTERIOR</a:t>
            </a:r>
            <a:r>
              <a:rPr lang="en-US"/>
              <a:t>: Matrícula XXX, livro 02, do Registro de Imóveis de XXX.</a:t>
            </a:r>
          </a:p>
          <a:p>
            <a:pPr marL="0" indent="0" algn="just">
              <a:buNone/>
            </a:pPr>
            <a:r>
              <a:rPr lang="en-US"/>
              <a:t> </a:t>
            </a:r>
          </a:p>
          <a:p>
            <a:pPr marL="0" indent="0" algn="just">
              <a:buNone/>
            </a:pPr>
            <a:r>
              <a:rPr lang="en-US" b="1"/>
              <a:t>AV-1. Mt. 10.000 </a:t>
            </a:r>
            <a:r>
              <a:rPr lang="en-US"/>
              <a:t>– 20.10.2017 - A presente matrícula se refere a direito de laje instituído no R-X da matrícula X, tendo sido estipulado que no instrumento de instituição que as despesas serão rateadas na proporção de X% para a construção-base e X% para a laje 01. Foi estipulada renúncia ao direito de preferência. O titular da construção-base reservou para si o direito de instituição de laje sucessiva.</a:t>
            </a:r>
          </a:p>
          <a:p>
            <a:pPr marL="0" indent="0" algn="just">
              <a:buNone/>
            </a:pPr>
            <a:r>
              <a:rPr lang="en-US"/>
              <a:t> </a:t>
            </a:r>
          </a:p>
          <a:p>
            <a:pPr marL="0" indent="0" algn="just">
              <a:buNone/>
            </a:pPr>
            <a:r>
              <a:rPr lang="en-US" b="1"/>
              <a:t>R-2. Mt. 10.000 – COMPRA E VENDA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uk-UA"/>
              <a:pPr/>
              <a:t>52</a:t>
            </a:fld>
            <a:endParaRPr lang="uk-UA"/>
          </a:p>
        </p:txBody>
      </p:sp>
      <p:pic>
        <p:nvPicPr>
          <p:cNvPr id="6" name="Picture 5" descr="Armas_dos_Estados_Unidos_do_Brasil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50" y="-1443"/>
            <a:ext cx="1476375" cy="160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727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</a:rPr>
              <a:t>FORMA DE REGISTRO: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b="1" dirty="0">
                <a:solidFill>
                  <a:srgbClr val="008000"/>
                </a:solidFill>
              </a:rPr>
              <a:t>EDIFICAÇÃO A CONSTRUIR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Averba-se a construção existente. (AV)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Institui-se o regime de direito de laje (R)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Averba-se na matrícula originária o destaque do direito (AV)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Abre-se matrícula para a unidade autônoma. (MT)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Registra-se a transferência do direito de construir na matrícula aberta. (R)</a:t>
            </a:r>
          </a:p>
          <a:p>
            <a:pPr marL="1371600" lvl="2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Pode ser em momento futuro. O direito de laje permanece em nome do titular da construção-base.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endParaRPr lang="en-US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53</a:t>
            </a:fld>
            <a:endParaRPr lang="en-US"/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3. Aspectos Registrais</a:t>
            </a:r>
          </a:p>
        </p:txBody>
      </p:sp>
    </p:spTree>
    <p:extLst>
      <p:ext uri="{BB962C8B-B14F-4D97-AF65-F5344CB8AC3E}">
        <p14:creationId xmlns:p14="http://schemas.microsoft.com/office/powerpoint/2010/main" val="2117963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</a:rPr>
              <a:t>FORMA DE REGISTRO: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b="1" dirty="0">
                <a:solidFill>
                  <a:srgbClr val="008000"/>
                </a:solidFill>
              </a:rPr>
              <a:t>EDIFICAÇÃO A CONSTRUIR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Averba-se a construção existente. (AV)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Institui-se o regime de direito de laje (R)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Averba-se na matrícula originária o destaque do direito (AV)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b="1" dirty="0">
                <a:solidFill>
                  <a:srgbClr val="008000"/>
                </a:solidFill>
              </a:rPr>
              <a:t>Abre-se matrícula para a unidade autônoma. (MT)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Registra-se a transferência do direito de construir na matrícula aberta. (R)</a:t>
            </a:r>
          </a:p>
          <a:p>
            <a:pPr marL="1371600" lvl="2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Pode ser em momento futuro. O direito de laje permanece em nome do titular da construção-base.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endParaRPr lang="en-US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54</a:t>
            </a:fld>
            <a:endParaRPr lang="en-US"/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3. Aspectos Registrais</a:t>
            </a:r>
          </a:p>
        </p:txBody>
      </p:sp>
    </p:spTree>
    <p:extLst>
      <p:ext uri="{BB962C8B-B14F-4D97-AF65-F5344CB8AC3E}">
        <p14:creationId xmlns:p14="http://schemas.microsoft.com/office/powerpoint/2010/main" val="468412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7124" y="274638"/>
            <a:ext cx="6289675" cy="1143000"/>
          </a:xfrm>
        </p:spPr>
        <p:txBody>
          <a:bodyPr>
            <a:normAutofit fontScale="90000"/>
          </a:bodyPr>
          <a:lstStyle/>
          <a:p>
            <a:pPr marL="0" indent="0"/>
            <a:r>
              <a:rPr lang="en-US"/>
              <a:t>REGISTRO DE IMÓVEIS</a:t>
            </a:r>
            <a:br>
              <a:rPr lang="en-US"/>
            </a:br>
            <a:r>
              <a:rPr lang="en-US" sz="2000"/>
              <a:t>REGISTRO GERAL - LIVRO 02</a:t>
            </a:r>
            <a:br>
              <a:rPr lang="en-US" sz="2000"/>
            </a:br>
            <a:endParaRPr lang="en-US" sz="20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86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/>
              <a:t>MATRÍCULA 10.000									DATA: 20.10.2017</a:t>
            </a:r>
          </a:p>
          <a:p>
            <a:pPr marL="0" indent="0" algn="just">
              <a:buNone/>
            </a:pPr>
            <a:r>
              <a:rPr lang="en-US" sz="1800" b="1"/>
              <a:t>IMÓVEL: </a:t>
            </a:r>
            <a:r>
              <a:rPr lang="en-US" sz="1800"/>
              <a:t>(Direito de laje denominado) </a:t>
            </a:r>
            <a:r>
              <a:rPr lang="en-US" sz="1800" b="1"/>
              <a:t>LAJE 01 </a:t>
            </a:r>
            <a:r>
              <a:rPr lang="en-US" sz="1800"/>
              <a:t>(um), situada na rua X, n. XX, do Bairro X, município de X</a:t>
            </a:r>
            <a:r>
              <a:rPr lang="en-US" sz="1800" b="1"/>
              <a:t>, </a:t>
            </a:r>
            <a:r>
              <a:rPr lang="en-US" sz="1800" u="sng">
                <a:solidFill>
                  <a:srgbClr val="FF0000"/>
                </a:solidFill>
              </a:rPr>
              <a:t>constituída pelo direito de construir sobre superfície de 100,00m2 da edificação-base</a:t>
            </a:r>
            <a:r>
              <a:rPr lang="en-US" sz="1800" u="sng"/>
              <a:t> existente no lote 01 da quadra 01 do Bairro XX</a:t>
            </a:r>
            <a:r>
              <a:rPr lang="en-US" sz="1800"/>
              <a:t>. </a:t>
            </a:r>
          </a:p>
          <a:p>
            <a:pPr marL="0" indent="0" algn="just">
              <a:buNone/>
            </a:pPr>
            <a:r>
              <a:rPr lang="en-US" sz="1800" b="1"/>
              <a:t>PROPRIETÁRIO (DA LAJE)</a:t>
            </a:r>
            <a:r>
              <a:rPr lang="en-US" sz="1800"/>
              <a:t>: FULANO DE TAL, brasileiro, solteiro, maior, comerciante, CPF, RG, residente e domiciliado na rua XX, bairro, cidade/Estado.</a:t>
            </a:r>
          </a:p>
          <a:p>
            <a:pPr marL="0" indent="0" algn="just">
              <a:buNone/>
            </a:pPr>
            <a:r>
              <a:rPr lang="en-US" sz="1800" b="1"/>
              <a:t>REGISTRO ANTERIOR</a:t>
            </a:r>
            <a:r>
              <a:rPr lang="en-US" sz="1800"/>
              <a:t>: Matrícula XXX, livro 02, do Registro de Imóveis de XXX.</a:t>
            </a:r>
          </a:p>
          <a:p>
            <a:pPr marL="0" indent="0" algn="just">
              <a:buNone/>
            </a:pPr>
            <a:r>
              <a:rPr lang="en-US" sz="1800" b="1"/>
              <a:t>AV-1. Mt. 10.000 </a:t>
            </a:r>
            <a:r>
              <a:rPr lang="en-US" sz="1800"/>
              <a:t>– 20.10.2017 - A presente matrícula se refere a direito de laje instituído no R-X da matrícula X, tendo sido estipulado que no instrumento de instituição que as despesas serão rateadas na proporção de X% para a construção-base e X% para a laje 01. Foi estipulada renúncia ao direito de preferência. O titular da construção-base reservou para si o direito de instituição de laje sucessiva.</a:t>
            </a:r>
          </a:p>
          <a:p>
            <a:pPr marL="0" indent="0" algn="just">
              <a:buNone/>
            </a:pPr>
            <a:r>
              <a:rPr lang="en-US" sz="1800" b="1">
                <a:solidFill>
                  <a:srgbClr val="FF0000"/>
                </a:solidFill>
              </a:rPr>
              <a:t>AV-2. Mt. 10.000 – IMÓVEL NÃO EDIFICADO – </a:t>
            </a:r>
            <a:r>
              <a:rPr lang="en-US" sz="1800">
                <a:solidFill>
                  <a:srgbClr val="FF0000"/>
                </a:solidFill>
              </a:rPr>
              <a:t>Certifico que ainda não existe construção edificada sobre o direito de laje objeto desta matrícula, tendo sido apresentado certidão da prefeitura de X permitindo a edificação de XXm2. Após a conclusão da edificação deverá ser averbado o habite-se expedido pela Prefeitura de XXX e a CND do INSS.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uk-UA"/>
              <a:pPr/>
              <a:t>55</a:t>
            </a:fld>
            <a:endParaRPr lang="uk-UA"/>
          </a:p>
        </p:txBody>
      </p:sp>
      <p:pic>
        <p:nvPicPr>
          <p:cNvPr id="6" name="Picture 5" descr="Armas_dos_Estados_Unidos_do_Brasil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50" y="-1443"/>
            <a:ext cx="1476375" cy="160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603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</a:rPr>
              <a:t>TRIBUTAÇÃO: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Transmissão gratuita (ITCD):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CF: Art. 155. Compete aos Estados e ao Distrito Federal instituir impostos sobre: 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I - </a:t>
            </a:r>
            <a:r>
              <a:rPr lang="en-US" dirty="0">
                <a:solidFill>
                  <a:srgbClr val="FF0000"/>
                </a:solidFill>
              </a:rPr>
              <a:t>transmissão</a:t>
            </a:r>
            <a:r>
              <a:rPr lang="en-US" dirty="0">
                <a:solidFill>
                  <a:srgbClr val="000000"/>
                </a:solidFill>
              </a:rPr>
              <a:t> causa mortis e doação, de </a:t>
            </a:r>
            <a:r>
              <a:rPr lang="en-US" dirty="0">
                <a:solidFill>
                  <a:srgbClr val="FF0000"/>
                </a:solidFill>
              </a:rPr>
              <a:t>quaisquer</a:t>
            </a:r>
            <a:r>
              <a:rPr lang="en-US" dirty="0">
                <a:solidFill>
                  <a:srgbClr val="000000"/>
                </a:solidFill>
              </a:rPr>
              <a:t> bens </a:t>
            </a:r>
            <a:r>
              <a:rPr lang="en-US" dirty="0">
                <a:solidFill>
                  <a:srgbClr val="FF0000"/>
                </a:solidFill>
              </a:rPr>
              <a:t>ou direitos</a:t>
            </a:r>
            <a:r>
              <a:rPr lang="en-US" dirty="0">
                <a:solidFill>
                  <a:srgbClr val="000000"/>
                </a:solidFill>
              </a:rPr>
              <a:t>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56</a:t>
            </a:fld>
            <a:endParaRPr lang="en-US"/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3. Aspectos Registrais</a:t>
            </a:r>
          </a:p>
        </p:txBody>
      </p:sp>
    </p:spTree>
    <p:extLst>
      <p:ext uri="{BB962C8B-B14F-4D97-AF65-F5344CB8AC3E}">
        <p14:creationId xmlns:p14="http://schemas.microsoft.com/office/powerpoint/2010/main" val="378536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</a:rPr>
              <a:t>TRIBUTAÇÃO: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Constituição/transmissão onerosa (ITBI):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CF: Art. 156. Compete aos Municípios instituir impostos sobre: </a:t>
            </a:r>
          </a:p>
          <a:p>
            <a:pPr marL="914400" lvl="1" indent="-457200" algn="just">
              <a:lnSpc>
                <a:spcPct val="120000"/>
              </a:lnSpc>
              <a:spcBef>
                <a:spcPts val="0"/>
              </a:spcBef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II - </a:t>
            </a:r>
            <a:r>
              <a:rPr lang="en-US" dirty="0">
                <a:solidFill>
                  <a:srgbClr val="FF0000"/>
                </a:solidFill>
              </a:rPr>
              <a:t>transmissão "inter vivos"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>
                <a:solidFill>
                  <a:srgbClr val="FF0000"/>
                </a:solidFill>
              </a:rPr>
              <a:t>a qualquer título</a:t>
            </a:r>
            <a:r>
              <a:rPr lang="en-US" dirty="0">
                <a:solidFill>
                  <a:srgbClr val="000000"/>
                </a:solidFill>
              </a:rPr>
              <a:t>, por ato oneroso, de bens imóveis, por natureza ou acessão física, e de </a:t>
            </a:r>
            <a:r>
              <a:rPr lang="en-US" dirty="0">
                <a:solidFill>
                  <a:srgbClr val="FF0000"/>
                </a:solidFill>
              </a:rPr>
              <a:t>direitos reais sobre imóveis</a:t>
            </a:r>
            <a:r>
              <a:rPr lang="en-US" dirty="0">
                <a:solidFill>
                  <a:srgbClr val="000000"/>
                </a:solidFill>
              </a:rPr>
              <a:t>, exceto os de garantia, bem como cessão de direitos a sua aquisição;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57</a:t>
            </a:fld>
            <a:endParaRPr lang="en-US"/>
          </a:p>
        </p:txBody>
      </p:sp>
      <p:pic>
        <p:nvPicPr>
          <p:cNvPr id="6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3254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/>
              <a:t>Direito de propriedade de Laje</a:t>
            </a:r>
          </a:p>
          <a:p>
            <a:pPr algn="l"/>
            <a:r>
              <a:rPr lang="en-US" sz="3200"/>
              <a:t>3. Aspectos Registrais</a:t>
            </a:r>
          </a:p>
        </p:txBody>
      </p:sp>
    </p:spTree>
    <p:extLst>
      <p:ext uri="{BB962C8B-B14F-4D97-AF65-F5344CB8AC3E}">
        <p14:creationId xmlns:p14="http://schemas.microsoft.com/office/powerpoint/2010/main" val="2292090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/>
          </a:bodyPr>
          <a:lstStyle/>
          <a:p>
            <a:endParaRPr lang="en-US" sz="3600" b="1" dirty="0">
              <a:solidFill>
                <a:srgbClr val="000000"/>
              </a:solidFill>
            </a:endParaRPr>
          </a:p>
          <a:p>
            <a:endParaRPr lang="en-US" sz="3600" b="1" dirty="0">
              <a:solidFill>
                <a:srgbClr val="000000"/>
              </a:solidFill>
            </a:endParaRPr>
          </a:p>
          <a:p>
            <a:r>
              <a:rPr lang="en-US" sz="4800" b="1" dirty="0" err="1">
                <a:solidFill>
                  <a:schemeClr val="tx1"/>
                </a:solidFill>
                <a:cs typeface="Calibri"/>
              </a:rPr>
              <a:t>Arrecadação de imóvel </a:t>
            </a:r>
          </a:p>
          <a:p>
            <a:r>
              <a:rPr lang="en-US" sz="4800" b="1" dirty="0" err="1">
                <a:solidFill>
                  <a:schemeClr val="tx1"/>
                </a:solidFill>
                <a:cs typeface="Calibri"/>
              </a:rPr>
              <a:t>urbano abandonado</a:t>
            </a:r>
            <a:endParaRPr lang="en-US" sz="4800" b="1" dirty="0">
              <a:solidFill>
                <a:schemeClr val="tx1"/>
              </a:solidFill>
              <a:cs typeface="Calibri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58</a:t>
            </a:fld>
            <a:endParaRPr lang="en-US"/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09600" y="4270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Arrecadação de imóvel </a:t>
            </a:r>
          </a:p>
          <a:p>
            <a:pPr algn="l"/>
            <a:r>
              <a:rPr lang="en-US" sz="3200" dirty="0" err="1">
                <a:cs typeface="Calibri"/>
              </a:rPr>
              <a:t>urbano abandonado</a:t>
            </a:r>
            <a:endParaRPr lang="en-US" sz="32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2011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en-US" sz="4400" dirty="0">
                <a:solidFill>
                  <a:srgbClr val="000000"/>
                </a:solidFill>
              </a:rPr>
              <a:t>Código Civil:</a:t>
            </a:r>
          </a:p>
          <a:p>
            <a:pPr marL="571500" indent="-571500" algn="just">
              <a:buFont typeface="Wingdings" charset="2"/>
              <a:buChar char="Ø"/>
            </a:pPr>
            <a:r>
              <a:rPr lang="en-US" sz="4400" dirty="0">
                <a:solidFill>
                  <a:srgbClr val="000000"/>
                </a:solidFill>
              </a:rPr>
              <a:t>Art. 1.276. O imóvel urbano que o proprietário </a:t>
            </a:r>
            <a:r>
              <a:rPr lang="en-US" sz="4400" dirty="0">
                <a:solidFill>
                  <a:srgbClr val="FF0000"/>
                </a:solidFill>
              </a:rPr>
              <a:t>abandonar, com a intenção de não mais o conservar em seu patrimônio</a:t>
            </a:r>
            <a:r>
              <a:rPr lang="en-US" sz="4400" dirty="0">
                <a:solidFill>
                  <a:srgbClr val="000000"/>
                </a:solidFill>
              </a:rPr>
              <a:t>, e que se não encontrar na posse de outrem, poderá ser arrecadado, como bem vago, e passar, </a:t>
            </a:r>
            <a:r>
              <a:rPr lang="en-US" sz="4400" b="1" u="sng" dirty="0">
                <a:solidFill>
                  <a:srgbClr val="FF0000"/>
                </a:solidFill>
              </a:rPr>
              <a:t>três anos depois</a:t>
            </a:r>
            <a:r>
              <a:rPr lang="en-US" sz="4400" dirty="0">
                <a:solidFill>
                  <a:srgbClr val="000000"/>
                </a:solidFill>
              </a:rPr>
              <a:t>, à propriedade do Município ou à do Distrito Federal, se se achar nas respectivas circunscrições.</a:t>
            </a:r>
          </a:p>
          <a:p>
            <a:pPr algn="just"/>
            <a:endParaRPr lang="en-US" sz="4400" dirty="0">
              <a:solidFill>
                <a:srgbClr val="000000"/>
              </a:solidFill>
            </a:endParaRPr>
          </a:p>
          <a:p>
            <a:pPr marL="571500" indent="-571500" algn="just">
              <a:buFont typeface="Wingdings" charset="2"/>
              <a:buChar char="Ø"/>
            </a:pPr>
            <a:r>
              <a:rPr lang="en-US" sz="4400" dirty="0">
                <a:solidFill>
                  <a:srgbClr val="000000"/>
                </a:solidFill>
              </a:rPr>
              <a:t>§2</a:t>
            </a:r>
            <a:r>
              <a:rPr lang="en-US" sz="4400" baseline="30000" dirty="0">
                <a:solidFill>
                  <a:srgbClr val="000000"/>
                </a:solidFill>
              </a:rPr>
              <a:t>o</a:t>
            </a:r>
            <a:r>
              <a:rPr lang="en-US" sz="4400" dirty="0">
                <a:solidFill>
                  <a:srgbClr val="000000"/>
                </a:solidFill>
              </a:rPr>
              <a:t> </a:t>
            </a:r>
            <a:r>
              <a:rPr lang="en-US" sz="4400" dirty="0">
                <a:solidFill>
                  <a:srgbClr val="FF0000"/>
                </a:solidFill>
              </a:rPr>
              <a:t>Presumir-se-á de modo absoluto </a:t>
            </a:r>
            <a:r>
              <a:rPr lang="en-US" sz="4400" dirty="0">
                <a:solidFill>
                  <a:srgbClr val="000000"/>
                </a:solidFill>
              </a:rPr>
              <a:t>a intenção a que se refere este artigo, </a:t>
            </a:r>
            <a:r>
              <a:rPr lang="en-US" sz="4400" dirty="0">
                <a:solidFill>
                  <a:srgbClr val="FF0000"/>
                </a:solidFill>
              </a:rPr>
              <a:t>quando, cessados os atos de posse, </a:t>
            </a:r>
            <a:r>
              <a:rPr lang="en-US" sz="4400" u="sng" dirty="0">
                <a:solidFill>
                  <a:srgbClr val="FF0000"/>
                </a:solidFill>
              </a:rPr>
              <a:t>deixar o proprietário de satisfazer os ônus fiscais</a:t>
            </a:r>
            <a:r>
              <a:rPr lang="en-US" sz="440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59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Arrecadação de imóvel </a:t>
            </a:r>
          </a:p>
          <a:p>
            <a:pPr algn="l"/>
            <a:r>
              <a:rPr lang="en-US" sz="3200" dirty="0" err="1">
                <a:cs typeface="Calibri"/>
              </a:rPr>
              <a:t>urbano abandonado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2883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Autofit/>
          </a:bodyPr>
          <a:lstStyle/>
          <a:p>
            <a:pPr algn="just"/>
            <a:r>
              <a:rPr lang="en-US" sz="1800" u="sng" dirty="0">
                <a:solidFill>
                  <a:srgbClr val="000000"/>
                </a:solidFill>
              </a:rPr>
              <a:t>Lei 13.465/17</a:t>
            </a:r>
            <a:r>
              <a:rPr lang="en-US" sz="1800" dirty="0">
                <a:solidFill>
                  <a:srgbClr val="000000"/>
                </a:solidFill>
              </a:rPr>
              <a:t>: Art. 64.  Os imóveis urbanos privados abandonados cujos proprietários não possuam a intenção de conservá-los em seu </a:t>
            </a:r>
            <a:r>
              <a:rPr lang="en-US" sz="1800" b="1" u="sng" dirty="0">
                <a:solidFill>
                  <a:srgbClr val="0000FF"/>
                </a:solidFill>
              </a:rPr>
              <a:t>PATRIMÔNIO FICAM SUJEITOS À ARRECADAÇÃO</a:t>
            </a:r>
            <a:r>
              <a:rPr lang="en-US" sz="1800" dirty="0">
                <a:solidFill>
                  <a:srgbClr val="000000"/>
                </a:solidFill>
              </a:rPr>
              <a:t> pelo Município ou pelo Distrito Federal na condição de bem vago. </a:t>
            </a:r>
          </a:p>
          <a:p>
            <a:pPr algn="just"/>
            <a:r>
              <a:rPr lang="en-US" sz="1800" dirty="0">
                <a:solidFill>
                  <a:srgbClr val="000000"/>
                </a:solidFill>
              </a:rPr>
              <a:t>§ 1</a:t>
            </a:r>
            <a:r>
              <a:rPr lang="en-US" sz="1800" baseline="30000" dirty="0">
                <a:solidFill>
                  <a:srgbClr val="000000"/>
                </a:solidFill>
              </a:rPr>
              <a:t>o</a:t>
            </a:r>
            <a:r>
              <a:rPr lang="en-US" sz="1800" dirty="0">
                <a:solidFill>
                  <a:srgbClr val="000000"/>
                </a:solidFill>
              </a:rPr>
              <a:t> - </a:t>
            </a:r>
            <a:r>
              <a:rPr lang="en-US" sz="1800" dirty="0">
                <a:solidFill>
                  <a:srgbClr val="FF0000"/>
                </a:solidFill>
              </a:rPr>
              <a:t>A intenção referida no caput deste artigo </a:t>
            </a:r>
            <a:r>
              <a:rPr lang="en-US" sz="1800" b="1" u="sng" dirty="0">
                <a:solidFill>
                  <a:srgbClr val="FF0000"/>
                </a:solidFill>
              </a:rPr>
              <a:t>será presumida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>
                <a:solidFill>
                  <a:srgbClr val="000000"/>
                </a:solidFill>
              </a:rPr>
              <a:t>quando o proprietário, cessados os atos de posse sobre o imóvel, </a:t>
            </a:r>
            <a:r>
              <a:rPr lang="en-US" sz="1800" b="1" dirty="0">
                <a:solidFill>
                  <a:srgbClr val="FF0000"/>
                </a:solidFill>
              </a:rPr>
              <a:t>não adimplir os ônus fiscais </a:t>
            </a:r>
            <a:r>
              <a:rPr lang="en-US" sz="1800" dirty="0">
                <a:solidFill>
                  <a:srgbClr val="000000"/>
                </a:solidFill>
              </a:rPr>
              <a:t>instituídos sobre a propriedade predial e territorial urbana, </a:t>
            </a:r>
            <a:r>
              <a:rPr lang="en-US" sz="1800" b="1" u="sng" dirty="0">
                <a:solidFill>
                  <a:srgbClr val="FF0000"/>
                </a:solidFill>
              </a:rPr>
              <a:t>por cinco anos</a:t>
            </a:r>
            <a:r>
              <a:rPr lang="en-US" sz="1800" dirty="0">
                <a:solidFill>
                  <a:srgbClr val="000000"/>
                </a:solidFill>
              </a:rPr>
              <a:t>. </a:t>
            </a:r>
          </a:p>
          <a:p>
            <a:pPr algn="just"/>
            <a:r>
              <a:rPr lang="en-US" sz="1800" dirty="0">
                <a:solidFill>
                  <a:srgbClr val="000000"/>
                </a:solidFill>
              </a:rPr>
              <a:t>§2</a:t>
            </a:r>
            <a:r>
              <a:rPr lang="en-US" sz="1800" baseline="30000" dirty="0">
                <a:solidFill>
                  <a:srgbClr val="000000"/>
                </a:solidFill>
              </a:rPr>
              <a:t>o</a:t>
            </a:r>
            <a:r>
              <a:rPr lang="en-US" sz="1800" dirty="0">
                <a:solidFill>
                  <a:srgbClr val="000000"/>
                </a:solidFill>
              </a:rPr>
              <a:t> - O procedimento de arrecadação de imóveis urbanos abandonados obedecerá ao disposto em ato do Poder Executivo municipal ou distrital e observará, no mínimo: </a:t>
            </a:r>
          </a:p>
          <a:p>
            <a:pPr lvl="1" algn="just"/>
            <a:r>
              <a:rPr lang="en-US" sz="1600" dirty="0">
                <a:solidFill>
                  <a:srgbClr val="000000"/>
                </a:solidFill>
              </a:rPr>
              <a:t>I - abertura de processo administrativo para tratar da arrecadação; </a:t>
            </a:r>
          </a:p>
          <a:p>
            <a:pPr lvl="1" algn="just"/>
            <a:r>
              <a:rPr lang="en-US" sz="1600" dirty="0">
                <a:solidFill>
                  <a:srgbClr val="000000"/>
                </a:solidFill>
              </a:rPr>
              <a:t>II - comprovação do tempo de abandono e de inadimplência fiscal; </a:t>
            </a:r>
          </a:p>
          <a:p>
            <a:pPr lvl="1" algn="just"/>
            <a:r>
              <a:rPr lang="en-US" sz="1600" dirty="0">
                <a:solidFill>
                  <a:srgbClr val="000000"/>
                </a:solidFill>
              </a:rPr>
              <a:t>III - notificação ao titular do domínio para, querendo, apresentar impugnação no prazo de trinta dias, contado da data de recebimento da notificação. </a:t>
            </a:r>
          </a:p>
          <a:p>
            <a:pPr algn="just"/>
            <a:r>
              <a:rPr lang="en-US" sz="1800" dirty="0">
                <a:solidFill>
                  <a:srgbClr val="000000"/>
                </a:solidFill>
              </a:rPr>
              <a:t>§3</a:t>
            </a:r>
            <a:r>
              <a:rPr lang="en-US" sz="1800" baseline="30000" dirty="0">
                <a:solidFill>
                  <a:srgbClr val="000000"/>
                </a:solidFill>
              </a:rPr>
              <a:t>o</a:t>
            </a:r>
            <a:r>
              <a:rPr lang="en-US" sz="1800" dirty="0">
                <a:solidFill>
                  <a:srgbClr val="000000"/>
                </a:solidFill>
              </a:rPr>
              <a:t> - </a:t>
            </a:r>
            <a:r>
              <a:rPr lang="en-US" sz="1800" u="sng" dirty="0">
                <a:solidFill>
                  <a:srgbClr val="FF0000"/>
                </a:solidFill>
              </a:rPr>
              <a:t>A ausência de manifestação do titular do domínio será interpretada como concordância com a arrecadação.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60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Arrecadação de imóvel </a:t>
            </a:r>
          </a:p>
          <a:p>
            <a:pPr algn="l"/>
            <a:r>
              <a:rPr lang="en-US" sz="3200" dirty="0" err="1">
                <a:cs typeface="Calibri"/>
              </a:rPr>
              <a:t>urbano abandonado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8533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Autofit/>
          </a:bodyPr>
          <a:lstStyle/>
          <a:p>
            <a:pPr marL="285750" indent="-285750" algn="just">
              <a:buFont typeface="Wingdings" charset="2"/>
              <a:buChar char="Ø"/>
            </a:pPr>
            <a:r>
              <a:rPr lang="en-US" sz="2000" dirty="0">
                <a:solidFill>
                  <a:schemeClr val="tx1"/>
                </a:solidFill>
              </a:rPr>
              <a:t>ARRECADAÇÃO COMO BEM VAGO (</a:t>
            </a:r>
            <a:r>
              <a:rPr lang="pt-BR" sz="2000" dirty="0">
                <a:solidFill>
                  <a:schemeClr val="tx1"/>
                </a:solidFill>
              </a:rPr>
              <a:t>Art. 64 da Lei 13.465/17)</a:t>
            </a:r>
            <a:endParaRPr lang="en-US" sz="2000" dirty="0">
              <a:solidFill>
                <a:schemeClr val="tx1"/>
              </a:solidFill>
            </a:endParaRPr>
          </a:p>
          <a:p>
            <a:pPr marL="742950" lvl="1" indent="-285750" algn="just">
              <a:buFont typeface="Wingdings" charset="2"/>
              <a:buChar char="Ø"/>
            </a:pPr>
            <a:r>
              <a:rPr lang="en-US" sz="1800" dirty="0">
                <a:solidFill>
                  <a:srgbClr val="FF0000"/>
                </a:solidFill>
              </a:rPr>
              <a:t>5 ANOS </a:t>
            </a:r>
            <a:r>
              <a:rPr lang="en-US" sz="1800" dirty="0">
                <a:solidFill>
                  <a:schemeClr val="tx1"/>
                </a:solidFill>
              </a:rPr>
              <a:t>SEM PAGAR ÔNUS FISCAIS</a:t>
            </a:r>
          </a:p>
          <a:p>
            <a:pPr marL="742950" lvl="1" indent="-285750" algn="just">
              <a:buFont typeface="Wingdings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PROCEDIMENTO ADMINISTRATIVO</a:t>
            </a:r>
          </a:p>
          <a:p>
            <a:pPr marL="1200150" lvl="2" indent="-285750" algn="just">
              <a:buFont typeface="Wingdings" charset="2"/>
              <a:buChar char="Ø"/>
            </a:pPr>
            <a:r>
              <a:rPr lang="en-US" sz="1600" dirty="0">
                <a:solidFill>
                  <a:schemeClr val="tx1"/>
                </a:solidFill>
              </a:rPr>
              <a:t>NOTIFICAÇÃO DO PROPRIETÁRIO PARA MANIFESTAR EM 30 DIAS</a:t>
            </a:r>
          </a:p>
          <a:p>
            <a:pPr marL="1200150" lvl="2" indent="-285750" algn="just">
              <a:buFont typeface="Wingdings" charset="2"/>
              <a:buChar char="Ø"/>
            </a:pPr>
            <a:r>
              <a:rPr lang="en-US" sz="1600" dirty="0">
                <a:solidFill>
                  <a:schemeClr val="tx1"/>
                </a:solidFill>
              </a:rPr>
              <a:t>SILÊNCIO/INÉRCIA É CONSIDERADO ANUÊNCIA COM A ARRECADAÇÃO</a:t>
            </a:r>
          </a:p>
          <a:p>
            <a:pPr marL="1200150" lvl="2" indent="-285750" algn="just">
              <a:buFont typeface="Wingdings" charset="2"/>
              <a:buChar char="Ø"/>
            </a:pPr>
            <a:endParaRPr lang="en-US" sz="1600" dirty="0">
              <a:solidFill>
                <a:schemeClr val="tx1"/>
              </a:solidFill>
            </a:endParaRPr>
          </a:p>
          <a:p>
            <a:pPr marL="285750" indent="-285750" algn="just">
              <a:buFont typeface="Wingdings" charset="2"/>
              <a:buChar char="Ø"/>
            </a:pPr>
            <a:r>
              <a:rPr lang="en-US" sz="2000" dirty="0">
                <a:solidFill>
                  <a:schemeClr val="tx1"/>
                </a:solidFill>
              </a:rPr>
              <a:t>APÓS A ARRECADAÇÃO, O PROPRIETÁRIO AINDA PODE REIVINDICAR O BEM</a:t>
            </a:r>
          </a:p>
          <a:p>
            <a:pPr marL="742950" lvl="1" indent="-285750" algn="just">
              <a:buFont typeface="Wingdings" charset="2"/>
              <a:buChar char="Ø"/>
            </a:pPr>
            <a:r>
              <a:rPr lang="en-US" sz="1600" dirty="0">
                <a:solidFill>
                  <a:schemeClr val="tx1"/>
                </a:solidFill>
              </a:rPr>
              <a:t>Art. 64, parágrafo 5</a:t>
            </a:r>
            <a:r>
              <a:rPr lang="en-US" sz="1600" baseline="30000" dirty="0">
                <a:solidFill>
                  <a:schemeClr val="tx1"/>
                </a:solidFill>
              </a:rPr>
              <a:t>o</a:t>
            </a:r>
            <a:r>
              <a:rPr lang="en-US" sz="1600" dirty="0">
                <a:solidFill>
                  <a:schemeClr val="tx1"/>
                </a:solidFill>
              </a:rPr>
              <a:t>, da Lei 13.465/17.</a:t>
            </a:r>
          </a:p>
          <a:p>
            <a:pPr marL="742950" lvl="1" indent="-285750" algn="just">
              <a:buFont typeface="Wingdings" charset="2"/>
              <a:buChar char="Ø"/>
            </a:pPr>
            <a:endParaRPr lang="en-US" sz="1600" dirty="0">
              <a:solidFill>
                <a:schemeClr val="tx1"/>
              </a:solidFill>
            </a:endParaRPr>
          </a:p>
          <a:p>
            <a:pPr marL="285750" indent="-285750" algn="just">
              <a:buFont typeface="Wingdings" charset="2"/>
              <a:buChar char="Ø"/>
            </a:pPr>
            <a:r>
              <a:rPr lang="en-US" sz="2000" dirty="0">
                <a:solidFill>
                  <a:schemeClr val="tx1"/>
                </a:solidFill>
              </a:rPr>
              <a:t>TRANSCORRIDO </a:t>
            </a:r>
            <a:r>
              <a:rPr lang="en-US" sz="2000" dirty="0">
                <a:solidFill>
                  <a:srgbClr val="FF0000"/>
                </a:solidFill>
              </a:rPr>
              <a:t>3 ANOS DA ARRECADAÇÃO</a:t>
            </a:r>
            <a:r>
              <a:rPr lang="en-US" sz="2000" dirty="0">
                <a:solidFill>
                  <a:schemeClr val="tx1"/>
                </a:solidFill>
              </a:rPr>
              <a:t>: PERDE-SE A PROPRIEDADE</a:t>
            </a:r>
          </a:p>
          <a:p>
            <a:pPr marL="742950" lvl="1" indent="-285750" algn="just">
              <a:buFont typeface="Wingdings" charset="2"/>
              <a:buChar char="Ø"/>
            </a:pPr>
            <a:r>
              <a:rPr lang="en-US" sz="1600" dirty="0">
                <a:solidFill>
                  <a:schemeClr val="tx1"/>
                </a:solidFill>
              </a:rPr>
              <a:t>Art. 1.276 do Código Civil.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61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Arrecadação de imóvel </a:t>
            </a:r>
          </a:p>
          <a:p>
            <a:pPr algn="l"/>
            <a:r>
              <a:rPr lang="en-US" sz="3200" dirty="0" err="1">
                <a:cs typeface="Calibri"/>
              </a:rPr>
              <a:t>urbano abandonado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8147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/>
          </a:bodyPr>
          <a:lstStyle/>
          <a:p>
            <a:endParaRPr lang="en-US" sz="4400" dirty="0" err="1">
              <a:solidFill>
                <a:srgbClr val="000000"/>
              </a:solidFill>
              <a:cs typeface="Calibri"/>
            </a:endParaRPr>
          </a:p>
          <a:p>
            <a:r>
              <a:rPr lang="en-US" sz="4400" b="1" dirty="0" err="1">
                <a:solidFill>
                  <a:srgbClr val="000000"/>
                </a:solidFill>
                <a:cs typeface="Calibri"/>
              </a:rPr>
              <a:t>Desapropriação</a:t>
            </a:r>
            <a:endParaRPr lang="en-US" sz="4400" b="1" dirty="0">
              <a:solidFill>
                <a:srgbClr val="000000"/>
              </a:solidFill>
              <a:cs typeface="Calibri"/>
            </a:endParaRPr>
          </a:p>
          <a:p>
            <a:pPr marL="571500" indent="-571500" algn="just">
              <a:buFont typeface="Wingdings" charset="2"/>
              <a:buChar char="Ø"/>
            </a:pPr>
            <a:endParaRPr lang="en-US" sz="4400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62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Desapropriação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2519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25000" lnSpcReduction="20000"/>
          </a:bodyPr>
          <a:lstStyle/>
          <a:p>
            <a:pPr marL="571500" indent="-571500" algn="just">
              <a:buFont typeface="Wingdings" charset="2"/>
              <a:buChar char="Ø"/>
            </a:pPr>
            <a:r>
              <a:rPr lang="en-US" sz="9600" b="1" dirty="0">
                <a:solidFill>
                  <a:srgbClr val="0000FF"/>
                </a:solidFill>
              </a:rPr>
              <a:t>DESAPROPRIADO PODE LEVANTAR 20% DA DIFERENÇA SE CONCORDAR COM TRANSFERÊNCIA DA PROPRIEDADE.</a:t>
            </a:r>
          </a:p>
          <a:p>
            <a:pPr marL="571500" indent="-571500" algn="just">
              <a:buFont typeface="Wingdings" charset="2"/>
              <a:buChar char="Ø"/>
            </a:pPr>
            <a:endParaRPr lang="en-US" sz="3600" dirty="0">
              <a:solidFill>
                <a:srgbClr val="000000"/>
              </a:solidFill>
            </a:endParaRPr>
          </a:p>
          <a:p>
            <a:pPr algn="just"/>
            <a:r>
              <a:rPr lang="en-US" sz="7200" dirty="0">
                <a:solidFill>
                  <a:srgbClr val="000000"/>
                </a:solidFill>
              </a:rPr>
              <a:t>Art. 33.  O depósito do preço fixado por sentença, à disposição do juiz da causa, é considerado pagamento prévio da indenização.</a:t>
            </a:r>
          </a:p>
          <a:p>
            <a:pPr algn="just"/>
            <a:r>
              <a:rPr lang="en-US" sz="7200" dirty="0">
                <a:solidFill>
                  <a:srgbClr val="000000"/>
                </a:solidFill>
              </a:rPr>
              <a:t>§2º </a:t>
            </a:r>
            <a:r>
              <a:rPr lang="en-US" sz="7200" dirty="0">
                <a:solidFill>
                  <a:srgbClr val="FF0000"/>
                </a:solidFill>
              </a:rPr>
              <a:t>O desapropriado</a:t>
            </a:r>
            <a:r>
              <a:rPr lang="en-US" sz="7200" dirty="0">
                <a:solidFill>
                  <a:srgbClr val="000000"/>
                </a:solidFill>
              </a:rPr>
              <a:t>, ainda que discorde do preço oferecido, do arbitrado ou do fixado pela sentença, </a:t>
            </a:r>
            <a:r>
              <a:rPr lang="en-US" sz="7200" dirty="0">
                <a:solidFill>
                  <a:srgbClr val="FF0000"/>
                </a:solidFill>
              </a:rPr>
              <a:t>poderá levantar até 80% (oitenta por cento) do depósito </a:t>
            </a:r>
            <a:r>
              <a:rPr lang="en-US" sz="7200" dirty="0">
                <a:solidFill>
                  <a:srgbClr val="000000"/>
                </a:solidFill>
              </a:rPr>
              <a:t>feito para o fim previsto neste e no art. 15, observado o processo estabelecido no art. 34. (redação existente)</a:t>
            </a:r>
          </a:p>
          <a:p>
            <a:pPr marL="457200" indent="-457200" algn="just">
              <a:buFont typeface="Wingdings" charset="2"/>
              <a:buChar char="Ø"/>
            </a:pPr>
            <a:endParaRPr lang="en-US" sz="7200" dirty="0">
              <a:solidFill>
                <a:srgbClr val="000000"/>
              </a:solidFill>
            </a:endParaRPr>
          </a:p>
          <a:p>
            <a:pPr algn="just"/>
            <a:r>
              <a:rPr lang="en-US" sz="7200" dirty="0">
                <a:solidFill>
                  <a:srgbClr val="000000"/>
                </a:solidFill>
              </a:rPr>
              <a:t>Art. 34-A. </a:t>
            </a:r>
            <a:r>
              <a:rPr lang="en-US" sz="7200" dirty="0">
                <a:solidFill>
                  <a:srgbClr val="FF0000"/>
                </a:solidFill>
              </a:rPr>
              <a:t>Se houver concordância, reduzida a termo</a:t>
            </a:r>
            <a:r>
              <a:rPr lang="en-US" sz="7200" dirty="0">
                <a:solidFill>
                  <a:srgbClr val="000000"/>
                </a:solidFill>
              </a:rPr>
              <a:t>, do expropriado, </a:t>
            </a:r>
            <a:r>
              <a:rPr lang="en-US" sz="7200" b="1" u="sng" dirty="0">
                <a:solidFill>
                  <a:srgbClr val="FF0000"/>
                </a:solidFill>
              </a:rPr>
              <a:t>a decisão concessiva da imissão provisória na posse implicará a aquisição da propriedade pelo expropriante </a:t>
            </a:r>
            <a:r>
              <a:rPr lang="en-US" sz="7200" dirty="0">
                <a:solidFill>
                  <a:srgbClr val="000000"/>
                </a:solidFill>
              </a:rPr>
              <a:t>com o consequente registro da propriedade na matrícula do imóvel.*</a:t>
            </a:r>
          </a:p>
          <a:p>
            <a:pPr algn="just"/>
            <a:r>
              <a:rPr lang="en-US" sz="7200" dirty="0">
                <a:solidFill>
                  <a:srgbClr val="000000"/>
                </a:solidFill>
              </a:rPr>
              <a:t>§1</a:t>
            </a:r>
            <a:r>
              <a:rPr lang="en-US" sz="7200" baseline="30000" dirty="0">
                <a:solidFill>
                  <a:srgbClr val="000000"/>
                </a:solidFill>
              </a:rPr>
              <a:t>o</a:t>
            </a:r>
            <a:r>
              <a:rPr lang="en-US" sz="7200" dirty="0">
                <a:solidFill>
                  <a:srgbClr val="000000"/>
                </a:solidFill>
              </a:rPr>
              <a:t>  </a:t>
            </a:r>
            <a:r>
              <a:rPr lang="en-US" sz="7200" u="sng" dirty="0">
                <a:solidFill>
                  <a:srgbClr val="000000"/>
                </a:solidFill>
              </a:rPr>
              <a:t>A concordância escrita do expropriado não implica renúncia ao seu direito de questionar o preço ofertado em juízo</a:t>
            </a:r>
            <a:r>
              <a:rPr lang="en-US" sz="7200" dirty="0">
                <a:solidFill>
                  <a:srgbClr val="000000"/>
                </a:solidFill>
              </a:rPr>
              <a:t>.*</a:t>
            </a:r>
          </a:p>
          <a:p>
            <a:pPr algn="just"/>
            <a:r>
              <a:rPr lang="en-US" sz="7200" dirty="0">
                <a:solidFill>
                  <a:srgbClr val="000000"/>
                </a:solidFill>
              </a:rPr>
              <a:t>§2</a:t>
            </a:r>
            <a:r>
              <a:rPr lang="en-US" sz="7200" baseline="30000" dirty="0">
                <a:solidFill>
                  <a:srgbClr val="000000"/>
                </a:solidFill>
              </a:rPr>
              <a:t>o</a:t>
            </a:r>
            <a:r>
              <a:rPr lang="en-US" sz="7200" dirty="0">
                <a:solidFill>
                  <a:srgbClr val="000000"/>
                </a:solidFill>
              </a:rPr>
              <a:t>  Na hipótese deste artigo</a:t>
            </a:r>
            <a:r>
              <a:rPr lang="en-US" sz="7200" dirty="0">
                <a:solidFill>
                  <a:srgbClr val="FF0000"/>
                </a:solidFill>
              </a:rPr>
              <a:t>, o expropriado poderá levantar 100% </a:t>
            </a:r>
            <a:r>
              <a:rPr lang="en-US" sz="7200" dirty="0">
                <a:solidFill>
                  <a:srgbClr val="000000"/>
                </a:solidFill>
              </a:rPr>
              <a:t>(cem por cento) </a:t>
            </a:r>
            <a:r>
              <a:rPr lang="en-US" sz="7200" dirty="0">
                <a:solidFill>
                  <a:srgbClr val="FF0000"/>
                </a:solidFill>
              </a:rPr>
              <a:t>do depósito </a:t>
            </a:r>
            <a:r>
              <a:rPr lang="en-US" sz="7200" dirty="0">
                <a:solidFill>
                  <a:srgbClr val="000000"/>
                </a:solidFill>
              </a:rPr>
              <a:t>de que trata o art. 33 deste Decreto-Lei.*</a:t>
            </a:r>
          </a:p>
          <a:p>
            <a:pPr algn="r"/>
            <a:r>
              <a:rPr lang="en-US" sz="4400" dirty="0">
                <a:solidFill>
                  <a:srgbClr val="000000"/>
                </a:solidFill>
              </a:rPr>
              <a:t>*Incluído pela Lei nº 13.465, de 2017.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63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Desapropriação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6846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64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Alienação fiduciária de</a:t>
            </a:r>
          </a:p>
          <a:p>
            <a:pPr algn="l"/>
            <a:r>
              <a:rPr lang="en-US" sz="3200" dirty="0" err="1">
                <a:cs typeface="Calibri"/>
              </a:rPr>
              <a:t>Bens imóveis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406400" y="2019300"/>
            <a:ext cx="83566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400" dirty="0" err="1">
              <a:solidFill>
                <a:srgbClr val="000000"/>
              </a:solidFill>
              <a:cs typeface="Calibri"/>
            </a:endParaRPr>
          </a:p>
          <a:p>
            <a:r>
              <a:rPr lang="en-US" sz="4400" b="1" dirty="0" err="1">
                <a:solidFill>
                  <a:srgbClr val="000000"/>
                </a:solidFill>
                <a:cs typeface="Calibri"/>
              </a:rPr>
              <a:t>Alienação fiduciária de</a:t>
            </a:r>
          </a:p>
          <a:p>
            <a:r>
              <a:rPr lang="en-US" sz="4400" b="1" dirty="0" err="1">
                <a:solidFill>
                  <a:srgbClr val="000000"/>
                </a:solidFill>
                <a:cs typeface="Calibri"/>
              </a:rPr>
              <a:t>bens imóveis</a:t>
            </a:r>
          </a:p>
          <a:p>
            <a:pPr marL="571500" indent="-571500" algn="just">
              <a:buFont typeface="Wingdings" charset="2"/>
              <a:buChar char="Ø"/>
            </a:pPr>
            <a:endParaRPr lang="en-US" sz="4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588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lnSpcReduction="10000"/>
          </a:bodyPr>
          <a:lstStyle/>
          <a:p>
            <a:pPr marL="457200" indent="-457200" algn="just">
              <a:buFont typeface="Wingdings" charset="2"/>
              <a:buChar char="Ø"/>
            </a:pPr>
            <a:r>
              <a:rPr lang="en-US" sz="3600" dirty="0">
                <a:solidFill>
                  <a:srgbClr val="000000"/>
                </a:solidFill>
              </a:rPr>
              <a:t>Alteração da Lei 9.514/97:</a:t>
            </a:r>
          </a:p>
          <a:p>
            <a:pPr marL="914400" lvl="1" indent="-457200" algn="just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Intimação por hora certa</a:t>
            </a:r>
          </a:p>
          <a:p>
            <a:pPr marL="914400" lvl="1" indent="-457200" algn="just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Constituição em mora</a:t>
            </a:r>
          </a:p>
          <a:p>
            <a:pPr marL="1371600" lvl="2" indent="-457200" algn="just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15 dias para pagar no RI</a:t>
            </a:r>
          </a:p>
          <a:p>
            <a:pPr marL="914400" lvl="1" indent="-457200" algn="just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30 dias após a constituição em mora (15+30): consolidação da propriedade</a:t>
            </a:r>
          </a:p>
          <a:p>
            <a:pPr marL="1371600" lvl="2" indent="-457200" algn="just">
              <a:buFont typeface="Wingdings" charset="2"/>
              <a:buChar char="Ø"/>
            </a:pPr>
            <a:r>
              <a:rPr lang="en-US" dirty="0">
                <a:solidFill>
                  <a:srgbClr val="FF0000"/>
                </a:solidFill>
              </a:rPr>
              <a:t>Até aqui pode purgar a mora.</a:t>
            </a:r>
          </a:p>
          <a:p>
            <a:pPr marL="914400" lvl="1" indent="-457200" algn="just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30 dias após a consolidação: Leilão</a:t>
            </a:r>
          </a:p>
          <a:p>
            <a:pPr marL="1371600" lvl="2" indent="-457200" algn="just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Direito de preferência na aquisição</a:t>
            </a:r>
          </a:p>
          <a:p>
            <a:pPr marL="1371600" lvl="2" indent="-457200" algn="just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Bem já é de propriedade plena do credor</a:t>
            </a:r>
          </a:p>
          <a:p>
            <a:pPr marL="457200" indent="-457200" algn="just">
              <a:buFont typeface="Wingdings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 marL="457200" indent="-457200" algn="just">
              <a:buFont typeface="Wingdings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 marL="457200" indent="-457200" algn="just">
              <a:buFont typeface="Wingdings" charset="2"/>
              <a:buChar char="Ø"/>
            </a:pPr>
            <a:endParaRPr lang="en-US" sz="3600" dirty="0">
              <a:solidFill>
                <a:srgbClr val="000000"/>
              </a:solidFill>
            </a:endParaRPr>
          </a:p>
          <a:p>
            <a:pPr marL="457200" indent="-457200" algn="just">
              <a:buFont typeface="Wingdings" charset="2"/>
              <a:buChar char="Ø"/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65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Alienação fiduciária de</a:t>
            </a:r>
          </a:p>
          <a:p>
            <a:pPr algn="l"/>
            <a:r>
              <a:rPr lang="en-US" sz="3200" dirty="0" err="1">
                <a:cs typeface="Calibri"/>
              </a:rPr>
              <a:t>Bens imóveis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657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70000" lnSpcReduction="20000"/>
          </a:bodyPr>
          <a:lstStyle/>
          <a:p>
            <a:pPr marL="457200" indent="-457200" algn="just">
              <a:buFont typeface="Wingdings" charset="2"/>
              <a:buChar char="Ø"/>
            </a:pPr>
            <a:r>
              <a:rPr lang="en-US" sz="3600" b="1" u="sng" dirty="0">
                <a:solidFill>
                  <a:srgbClr val="000000"/>
                </a:solidFill>
              </a:rPr>
              <a:t>PERDA DO BEM APÓS A CONSOLIDAÇÃO</a:t>
            </a:r>
          </a:p>
          <a:p>
            <a:pPr marL="457200" indent="-457200" algn="just">
              <a:buFont typeface="Wingdings" charset="2"/>
              <a:buChar char="Ø"/>
            </a:pPr>
            <a:r>
              <a:rPr lang="en-US" sz="3600" dirty="0">
                <a:solidFill>
                  <a:srgbClr val="000000"/>
                </a:solidFill>
              </a:rPr>
              <a:t>Art. 30: Parágrafo único.  Nas operações de financiamento imobiliário, inclusive nas operações do Programa Minha Casa, Minha Vida, instituído pela Lei nº 11.977, de 7 de julho de 2009, com recursos advindos da integralização de cotas no Fundo de Arrendamento Residencial (FAR), </a:t>
            </a:r>
            <a:r>
              <a:rPr lang="en-US" sz="3600" dirty="0">
                <a:solidFill>
                  <a:srgbClr val="FF0000"/>
                </a:solidFill>
              </a:rPr>
              <a:t>uma vez averbada a consolidação da propriedade fiduciária</a:t>
            </a:r>
            <a:r>
              <a:rPr lang="en-US" sz="3600" dirty="0">
                <a:solidFill>
                  <a:srgbClr val="000000"/>
                </a:solidFill>
              </a:rPr>
              <a:t>, as ações judiciais que tenham por objeto controvérsias sobre as estipulações contratuais ou os requisitos procedimentais de cobrança e leilão, </a:t>
            </a:r>
            <a:r>
              <a:rPr lang="en-US" sz="3600" dirty="0">
                <a:solidFill>
                  <a:srgbClr val="0000FF"/>
                </a:solidFill>
              </a:rPr>
              <a:t>excetuada a exigência de notificação do devedor fiduciante</a:t>
            </a:r>
            <a:r>
              <a:rPr lang="en-US" sz="3600" dirty="0">
                <a:solidFill>
                  <a:srgbClr val="000000"/>
                </a:solidFill>
              </a:rPr>
              <a:t>, </a:t>
            </a:r>
            <a:r>
              <a:rPr lang="en-US" sz="3600" b="1" u="sng" dirty="0">
                <a:solidFill>
                  <a:srgbClr val="FF0000"/>
                </a:solidFill>
              </a:rPr>
              <a:t>serão resolvidas em perdas e danos</a:t>
            </a:r>
            <a:r>
              <a:rPr lang="en-US" sz="3600" dirty="0">
                <a:solidFill>
                  <a:srgbClr val="000000"/>
                </a:solidFill>
              </a:rPr>
              <a:t> e não obstarão a reintegração de posse de que trata este artigo. </a:t>
            </a:r>
            <a:endParaRPr lang="en-US" dirty="0">
              <a:solidFill>
                <a:srgbClr val="000000"/>
              </a:solidFill>
            </a:endParaRPr>
          </a:p>
          <a:p>
            <a:pPr marL="457200" indent="-457200" algn="just">
              <a:buFont typeface="Wingdings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 marL="457200" indent="-457200" algn="just">
              <a:buFont typeface="Wingdings" charset="2"/>
              <a:buChar char="Ø"/>
            </a:pPr>
            <a:endParaRPr lang="en-US" sz="3600" dirty="0">
              <a:solidFill>
                <a:srgbClr val="000000"/>
              </a:solidFill>
            </a:endParaRPr>
          </a:p>
          <a:p>
            <a:pPr marL="457200" indent="-457200" algn="just">
              <a:buFont typeface="Wingdings" charset="2"/>
              <a:buChar char="Ø"/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66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Alienação fiduciária de</a:t>
            </a:r>
          </a:p>
          <a:p>
            <a:pPr algn="l"/>
            <a:r>
              <a:rPr lang="en-US" sz="3200" dirty="0" err="1">
                <a:cs typeface="Calibri"/>
              </a:rPr>
              <a:t>Bens imóveis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4899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62500" lnSpcReduction="20000"/>
          </a:bodyPr>
          <a:lstStyle/>
          <a:p>
            <a:pPr marL="457200" indent="-457200" algn="just">
              <a:buFont typeface="Wingdings" charset="2"/>
              <a:buChar char="Ø"/>
            </a:pPr>
            <a:r>
              <a:rPr lang="en-US" sz="3600" b="1" u="sng" dirty="0">
                <a:solidFill>
                  <a:srgbClr val="000000"/>
                </a:solidFill>
              </a:rPr>
              <a:t>Lei 13.476, de 28.08.2017</a:t>
            </a:r>
          </a:p>
          <a:p>
            <a:pPr marL="457200" indent="-457200" algn="just">
              <a:buFont typeface="Wingdings" charset="2"/>
              <a:buChar char="Ø"/>
            </a:pPr>
            <a:r>
              <a:rPr lang="en-US" sz="3600" dirty="0">
                <a:solidFill>
                  <a:srgbClr val="000000"/>
                </a:solidFill>
              </a:rPr>
              <a:t>Art. 9</a:t>
            </a:r>
            <a:r>
              <a:rPr lang="en-US" sz="3600" baseline="30000" dirty="0">
                <a:solidFill>
                  <a:srgbClr val="000000"/>
                </a:solidFill>
              </a:rPr>
              <a:t>o</a:t>
            </a:r>
            <a:r>
              <a:rPr lang="en-US" sz="3600" dirty="0">
                <a:solidFill>
                  <a:srgbClr val="000000"/>
                </a:solidFill>
              </a:rPr>
              <a:t> - Se, após a excussão das garantias constituídas no </a:t>
            </a:r>
            <a:r>
              <a:rPr lang="en-US" sz="3600" dirty="0">
                <a:solidFill>
                  <a:srgbClr val="0000FF"/>
                </a:solidFill>
              </a:rPr>
              <a:t>instrumento de abertura de limite de crédito</a:t>
            </a:r>
            <a:r>
              <a:rPr lang="en-US" sz="3600" dirty="0">
                <a:solidFill>
                  <a:srgbClr val="000000"/>
                </a:solidFill>
              </a:rPr>
              <a:t>, o produto resultante não bastar para quitação da dívida decorrente das </a:t>
            </a:r>
            <a:r>
              <a:rPr lang="en-US" sz="3600" dirty="0">
                <a:solidFill>
                  <a:srgbClr val="0000FF"/>
                </a:solidFill>
              </a:rPr>
              <a:t>operações financeiras derivadas</a:t>
            </a:r>
            <a:r>
              <a:rPr lang="en-US" sz="3600" dirty="0">
                <a:solidFill>
                  <a:srgbClr val="000000"/>
                </a:solidFill>
              </a:rPr>
              <a:t>, acrescida das despesas de cobrança, judicial e extrajudicial, </a:t>
            </a:r>
            <a:r>
              <a:rPr lang="en-US" sz="3600" dirty="0">
                <a:solidFill>
                  <a:srgbClr val="FF0000"/>
                </a:solidFill>
              </a:rPr>
              <a:t>o tomador e os prestadores de garantia pessoal continuarão obrigados pelo saldo devedor remanescente</a:t>
            </a:r>
            <a:r>
              <a:rPr lang="en-US" sz="3600" dirty="0">
                <a:solidFill>
                  <a:srgbClr val="000000"/>
                </a:solidFill>
              </a:rPr>
              <a:t>, não se aplicando, quando se tratar de alienação fiduciária de imóvel, o disposto nos §§ 5o e 6o do art. 27 da Lei no 9.514, de 20 de novembro de 1997.</a:t>
            </a:r>
          </a:p>
          <a:p>
            <a:pPr marL="914400" lvl="1" indent="-457200" algn="just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§ 5º Se, no segundo leilão, o maior lance oferecido não for igual ou superior ao valor referido no § 2º, </a:t>
            </a:r>
            <a:r>
              <a:rPr lang="en-US" dirty="0">
                <a:solidFill>
                  <a:srgbClr val="FF0000"/>
                </a:solidFill>
              </a:rPr>
              <a:t>considerar-se-á extinta a dívida </a:t>
            </a:r>
            <a:r>
              <a:rPr lang="en-US" dirty="0">
                <a:solidFill>
                  <a:srgbClr val="000000"/>
                </a:solidFill>
              </a:rPr>
              <a:t>e exonerado o credor da obrigação de que trata o § 4º.</a:t>
            </a:r>
          </a:p>
          <a:p>
            <a:pPr marL="914400" lvl="1" indent="-457200" algn="just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§ 6º Na hipótese de que trata o parágrafo anterior, o credor, no prazo de cinco dias a contar da data do segundo leilão, </a:t>
            </a:r>
            <a:r>
              <a:rPr lang="en-US" dirty="0">
                <a:solidFill>
                  <a:srgbClr val="FF0000"/>
                </a:solidFill>
              </a:rPr>
              <a:t>dará ao devedor quitação da dívida</a:t>
            </a:r>
            <a:r>
              <a:rPr lang="en-US" dirty="0">
                <a:solidFill>
                  <a:srgbClr val="000000"/>
                </a:solidFill>
              </a:rPr>
              <a:t>, mediante termo próprio.</a:t>
            </a:r>
          </a:p>
          <a:p>
            <a:pPr marL="457200" indent="-457200" algn="just">
              <a:buFont typeface="Wingdings" charset="2"/>
              <a:buChar char="Ø"/>
            </a:pPr>
            <a:endParaRPr lang="en-US" sz="3600" dirty="0">
              <a:solidFill>
                <a:srgbClr val="000000"/>
              </a:solidFill>
            </a:endParaRPr>
          </a:p>
          <a:p>
            <a:pPr marL="457200" indent="-457200" algn="just">
              <a:buFont typeface="Wingdings" charset="2"/>
              <a:buChar char="Ø"/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67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cs typeface="Calibri"/>
              </a:rPr>
              <a:t>Alienação fiduciária de</a:t>
            </a:r>
          </a:p>
          <a:p>
            <a:pPr algn="l"/>
            <a:r>
              <a:rPr lang="en-US" sz="3200" dirty="0" err="1">
                <a:cs typeface="Calibri"/>
              </a:rPr>
              <a:t>Bens imóveis</a:t>
            </a:r>
            <a:endParaRPr lang="en-US" sz="3200" dirty="0"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9884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68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latin typeface="Calibri"/>
                <a:cs typeface="Calibri"/>
              </a:rPr>
              <a:t>Lei de Registros Públicos</a:t>
            </a:r>
          </a:p>
          <a:p>
            <a:pPr algn="l"/>
            <a:r>
              <a:rPr lang="en-US" sz="3200" dirty="0" err="1">
                <a:latin typeface="Calibri"/>
                <a:cs typeface="Calibri"/>
              </a:rPr>
              <a:t>Responsabilidade tributária</a:t>
            </a:r>
            <a:endParaRPr lang="en-US" sz="3200" dirty="0">
              <a:latin typeface="Calibri"/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406400" y="2019300"/>
            <a:ext cx="83566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400" dirty="0" err="1">
              <a:solidFill>
                <a:srgbClr val="000000"/>
              </a:solidFill>
              <a:cs typeface="Calibri"/>
            </a:endParaRPr>
          </a:p>
          <a:p>
            <a:r>
              <a:rPr lang="en-US" sz="4400" b="1" dirty="0" err="1">
                <a:solidFill>
                  <a:srgbClr val="000000"/>
                </a:solidFill>
                <a:cs typeface="Calibri"/>
              </a:rPr>
              <a:t>Lei de Registros Públicos</a:t>
            </a:r>
          </a:p>
          <a:p>
            <a:r>
              <a:rPr lang="en-US" sz="4400" b="1" dirty="0" err="1">
                <a:solidFill>
                  <a:srgbClr val="000000"/>
                </a:solidFill>
                <a:cs typeface="Calibri"/>
              </a:rPr>
              <a:t>Responsabilidade tributária</a:t>
            </a:r>
          </a:p>
          <a:p>
            <a:pPr marL="571500" indent="-571500" algn="just">
              <a:buFont typeface="Wingdings" charset="2"/>
              <a:buChar char="Ø"/>
            </a:pPr>
            <a:endParaRPr lang="en-US" sz="4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35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62500" lnSpcReduction="20000"/>
          </a:bodyPr>
          <a:lstStyle/>
          <a:p>
            <a:pPr marL="457200" indent="-457200" algn="just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Averbação na matrícula de (art. 167, II, n.32):</a:t>
            </a:r>
          </a:p>
          <a:p>
            <a:pPr marL="914400" lvl="1" indent="-457200" algn="just">
              <a:buFont typeface="Wingdings" charset="2"/>
              <a:buChar char="Ø"/>
            </a:pPr>
            <a:r>
              <a:rPr lang="en-US" dirty="0">
                <a:solidFill>
                  <a:srgbClr val="FF0000"/>
                </a:solidFill>
              </a:rPr>
              <a:t>“termo de quitação de contrato de compromisso de compra e venda </a:t>
            </a:r>
            <a:r>
              <a:rPr lang="en-US" u="sng" dirty="0">
                <a:solidFill>
                  <a:srgbClr val="FF0000"/>
                </a:solidFill>
              </a:rPr>
              <a:t>registrado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e do </a:t>
            </a:r>
            <a:r>
              <a:rPr lang="en-US" dirty="0">
                <a:solidFill>
                  <a:srgbClr val="FF0000"/>
                </a:solidFill>
              </a:rPr>
              <a:t>termo de quitação </a:t>
            </a:r>
            <a:r>
              <a:rPr lang="en-US" dirty="0">
                <a:solidFill>
                  <a:srgbClr val="000000"/>
                </a:solidFill>
              </a:rPr>
              <a:t>dos instrumentos públicos ou privados oriundos da </a:t>
            </a:r>
            <a:r>
              <a:rPr lang="en-US" dirty="0">
                <a:solidFill>
                  <a:srgbClr val="FF0000"/>
                </a:solidFill>
              </a:rPr>
              <a:t>implantação de empreendimentos ou de processo de regularização fundiária</a:t>
            </a:r>
            <a:r>
              <a:rPr lang="en-US" dirty="0">
                <a:solidFill>
                  <a:srgbClr val="000000"/>
                </a:solidFill>
              </a:rPr>
              <a:t>, firmado pelo empreendedor proprietário de imóvel ou pelo promotor do empreendimento ou da regularização fundiária objeto de loteamento, desmembramento, condomínio de qualquer modalidade ou de regularização fundiária, </a:t>
            </a:r>
            <a:r>
              <a:rPr lang="en-US" b="1" u="sng" dirty="0">
                <a:solidFill>
                  <a:srgbClr val="FF0000"/>
                </a:solidFill>
              </a:rPr>
              <a:t>exclusivamente para fins de exoneração da sua responsabilidade sobre tributos municipais incidentes sobre o imóvel perante o Município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b="1" u="sng" dirty="0">
                <a:solidFill>
                  <a:schemeClr val="accent1"/>
                </a:solidFill>
              </a:rPr>
              <a:t>não implicando transferência de domínio ao compromissário comprador ou ao beneficiário da regularização.</a:t>
            </a:r>
            <a:r>
              <a:rPr lang="en-US" dirty="0">
                <a:solidFill>
                  <a:srgbClr val="000000"/>
                </a:solidFill>
              </a:rPr>
              <a:t>”</a:t>
            </a:r>
          </a:p>
          <a:p>
            <a:pPr marL="457200" indent="-457200" algn="just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CF, art. 146: Cabe à lei complementar:</a:t>
            </a:r>
          </a:p>
          <a:p>
            <a:pPr marL="457200" indent="-457200" algn="just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III - estabelecer normas gerais em matéria de legislação tributária, especialmente sobre: a) definição de tributos e de suas espécies, bem como, em relação aos impostos discriminados nesta Constituição, a dos respectivos fatos geradores, bases de cálculo e contribuintes; b) obrigação, lançamento, crédito, prescrição e decadência tributários;</a:t>
            </a:r>
          </a:p>
          <a:p>
            <a:pPr marL="914400" lvl="1" indent="-457200" algn="just">
              <a:buFont typeface="Wingdings" charset="2"/>
              <a:buChar char="Ø"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69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latin typeface="Calibri"/>
                <a:cs typeface="Calibri"/>
              </a:rPr>
              <a:t>Lei de Registros Públicos</a:t>
            </a:r>
          </a:p>
          <a:p>
            <a:pPr algn="l"/>
            <a:r>
              <a:rPr lang="en-US" sz="3200" dirty="0" err="1">
                <a:latin typeface="Calibri"/>
                <a:cs typeface="Calibri"/>
              </a:rPr>
              <a:t>Responsabilidade tributária</a:t>
            </a:r>
            <a:endParaRPr lang="en-US" sz="3200" dirty="0">
              <a:latin typeface="Calibri"/>
              <a:cs typeface="Calibri"/>
            </a:endParaRP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7748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70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latin typeface="Calibri"/>
                <a:cs typeface="Calibri"/>
              </a:rPr>
              <a:t>Usucapião Extrajudicial</a:t>
            </a:r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406400" y="2019300"/>
            <a:ext cx="83566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400" dirty="0" err="1">
              <a:solidFill>
                <a:srgbClr val="000000"/>
              </a:solidFill>
              <a:cs typeface="Calibri"/>
            </a:endParaRPr>
          </a:p>
          <a:p>
            <a:r>
              <a:rPr lang="en-US" sz="4400" b="1" dirty="0" err="1">
                <a:solidFill>
                  <a:srgbClr val="000000"/>
                </a:solidFill>
                <a:cs typeface="Calibri"/>
              </a:rPr>
              <a:t>Usucapião Extrajudicial</a:t>
            </a:r>
          </a:p>
          <a:p>
            <a:r>
              <a:rPr lang="en-US" sz="4400" b="1" dirty="0" err="1">
                <a:solidFill>
                  <a:srgbClr val="000000"/>
                </a:solidFill>
                <a:cs typeface="Calibri"/>
              </a:rPr>
              <a:t>Principais modificações</a:t>
            </a:r>
          </a:p>
          <a:p>
            <a:pPr marL="571500" indent="-571500" algn="just">
              <a:buFont typeface="Wingdings" charset="2"/>
              <a:buChar char="Ø"/>
            </a:pPr>
            <a:endParaRPr lang="en-US" sz="4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026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 fontScale="92500" lnSpcReduction="20000"/>
          </a:bodyPr>
          <a:lstStyle/>
          <a:p>
            <a:pPr marL="457200" indent="-457200" algn="just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Silêncio do titular registral do imóvel usucapiendo e dos confinantes:</a:t>
            </a:r>
          </a:p>
          <a:p>
            <a:pPr marL="914400" lvl="1" indent="-457200" algn="just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INTERPRETADO COMO CONCORDÂNCIA</a:t>
            </a:r>
          </a:p>
          <a:p>
            <a:pPr marL="457200" indent="-457200" algn="just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Notificação por edital se não for encontrado</a:t>
            </a:r>
          </a:p>
          <a:p>
            <a:pPr marL="914400" lvl="1" indent="-457200" algn="just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Publica-se por 2 vezes</a:t>
            </a:r>
          </a:p>
          <a:p>
            <a:pPr marL="457200" indent="-457200" algn="just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Imóvel usucapiendo em Cond. Edilício</a:t>
            </a:r>
          </a:p>
          <a:p>
            <a:pPr marL="914400" lvl="1" indent="-457200" algn="just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Não precisa de anuência dos confinantes</a:t>
            </a:r>
          </a:p>
          <a:p>
            <a:pPr marL="914400" lvl="1" indent="-457200" algn="just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Precisa de anuência do síndico</a:t>
            </a:r>
          </a:p>
          <a:p>
            <a:pPr marL="457200" indent="-457200" algn="just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Imóvel confinante for Cond. Edilício</a:t>
            </a:r>
          </a:p>
          <a:p>
            <a:pPr marL="914400" lvl="1" indent="-457200" algn="just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Basta notificação do síndico</a:t>
            </a:r>
          </a:p>
          <a:p>
            <a:pPr marL="457200" indent="-457200" algn="just">
              <a:buFont typeface="Wingdings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 marL="914400" lvl="1" indent="-457200" algn="just">
              <a:buFont typeface="Wingdings" charset="2"/>
              <a:buChar char="Ø"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71</a:t>
            </a:fld>
            <a:endParaRPr lang="en-US"/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latin typeface="Calibri"/>
                <a:cs typeface="Calibri"/>
              </a:rPr>
              <a:t>Usucapião Extrajudicial</a:t>
            </a:r>
          </a:p>
        </p:txBody>
      </p:sp>
    </p:spTree>
    <p:extLst>
      <p:ext uri="{BB962C8B-B14F-4D97-AF65-F5344CB8AC3E}">
        <p14:creationId xmlns:p14="http://schemas.microsoft.com/office/powerpoint/2010/main" val="2694630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019300"/>
            <a:ext cx="8356600" cy="4572000"/>
          </a:xfrm>
        </p:spPr>
        <p:txBody>
          <a:bodyPr>
            <a:normAutofit/>
          </a:bodyPr>
          <a:lstStyle/>
          <a:p>
            <a:pPr marL="914400" lvl="1" indent="-457200" algn="just">
              <a:buFont typeface="Wingdings" charset="2"/>
              <a:buChar char="Ø"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B50B-43F0-4143-BB6A-3C6373279D82}" type="slidenum">
              <a:rPr lang="en-US"/>
              <a:pPr/>
              <a:t>72</a:t>
            </a:fld>
            <a:endParaRPr lang="en-US"/>
          </a:p>
        </p:txBody>
      </p:sp>
      <p:pic>
        <p:nvPicPr>
          <p:cNvPr id="7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047" y="390108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0" y="274639"/>
            <a:ext cx="8229600" cy="13584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>
                <a:latin typeface="Calibri"/>
                <a:cs typeface="Calibri"/>
              </a:rPr>
              <a:t>Usucapião Extrajudicial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 b="16505"/>
          <a:stretch>
            <a:fillRect/>
          </a:stretch>
        </p:blipFill>
        <p:spPr bwMode="auto">
          <a:xfrm>
            <a:off x="35624" y="1628000"/>
            <a:ext cx="9108375" cy="4983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55925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6925" y="1638956"/>
            <a:ext cx="7772400" cy="3619499"/>
          </a:xfrm>
        </p:spPr>
        <p:txBody>
          <a:bodyPr>
            <a:normAutofit fontScale="90000"/>
          </a:bodyPr>
          <a:lstStyle/>
          <a:p>
            <a:r>
              <a:rPr lang="en-US" sz="4800" b="1" dirty="0"/>
              <a:t>OBRIGADO!</a:t>
            </a:r>
            <a:br>
              <a:rPr lang="en-US" sz="4800" b="1" dirty="0"/>
            </a:br>
            <a:r>
              <a:rPr lang="en-US" sz="4800" b="1" u="sng" dirty="0"/>
              <a:t/>
            </a:r>
            <a:br>
              <a:rPr lang="en-US" sz="4800" b="1" u="sng" dirty="0"/>
            </a:br>
            <a:r>
              <a:rPr lang="en-US" sz="4000" b="1" dirty="0">
                <a:solidFill>
                  <a:srgbClr val="0000FF"/>
                </a:solidFill>
              </a:rPr>
              <a:t>WWW.CRITARUMIRIM.COM.BR/artigos</a:t>
            </a:r>
            <a:br>
              <a:rPr lang="en-US" sz="4000" b="1" dirty="0">
                <a:solidFill>
                  <a:srgbClr val="0000FF"/>
                </a:solidFill>
              </a:rPr>
            </a:br>
            <a:r>
              <a:rPr lang="en-US" sz="4000" b="1" dirty="0">
                <a:solidFill>
                  <a:srgbClr val="0000FF"/>
                </a:solidFill>
              </a:rPr>
              <a:t>WWW.CORIMG.ORG.BR</a:t>
            </a:r>
            <a:br>
              <a:rPr lang="en-US" sz="4000" b="1" dirty="0">
                <a:solidFill>
                  <a:srgbClr val="0000FF"/>
                </a:solidFill>
              </a:rPr>
            </a:br>
            <a:r>
              <a:rPr lang="en-US" sz="4000" b="1" dirty="0">
                <a:solidFill>
                  <a:srgbClr val="0000FF"/>
                </a:solidFill>
              </a:rPr>
              <a:t/>
            </a:r>
            <a:br>
              <a:rPr lang="en-US" sz="4000" b="1" dirty="0">
                <a:solidFill>
                  <a:srgbClr val="0000FF"/>
                </a:solidFill>
              </a:rPr>
            </a:br>
            <a:r>
              <a:rPr lang="en-US" sz="4000" b="1" dirty="0">
                <a:solidFill>
                  <a:srgbClr val="660066"/>
                </a:solidFill>
              </a:rPr>
              <a:t>marcelo@critarumirim.com.br</a:t>
            </a:r>
            <a:endParaRPr lang="en-US" sz="2400" i="1" dirty="0">
              <a:solidFill>
                <a:srgbClr val="660066"/>
              </a:solidFill>
            </a:endParaRPr>
          </a:p>
        </p:txBody>
      </p:sp>
      <p:pic>
        <p:nvPicPr>
          <p:cNvPr id="4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937" y="174625"/>
            <a:ext cx="2659063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019080" y="5252105"/>
            <a:ext cx="666772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i="1" dirty="0"/>
              <a:t>Marcelo de Rezende Campos Marinho Couto</a:t>
            </a:r>
            <a:br>
              <a:rPr lang="en-US" b="1" i="1" dirty="0"/>
            </a:br>
            <a:r>
              <a:rPr lang="en-US" i="1" dirty="0"/>
              <a:t>Doutorando e Mestre em Direito Privado </a:t>
            </a:r>
            <a:r>
              <a:rPr lang="en-US" i="1" dirty="0" err="1"/>
              <a:t>pela</a:t>
            </a:r>
            <a:r>
              <a:rPr lang="en-US" i="1" dirty="0"/>
              <a:t> </a:t>
            </a:r>
            <a:r>
              <a:rPr lang="en-US" i="1" dirty="0" smtClean="0"/>
              <a:t>PUC-MG</a:t>
            </a:r>
          </a:p>
          <a:p>
            <a:pPr algn="r"/>
            <a:r>
              <a:rPr lang="pt-BR" i="1" dirty="0" smtClean="0"/>
              <a:t>Coordenador do Departamento de Normas e Enunciados do CORI-MG</a:t>
            </a:r>
            <a:r>
              <a:rPr lang="en-US" i="1" dirty="0"/>
              <a:t/>
            </a:r>
            <a:br>
              <a:rPr lang="en-US" i="1" dirty="0"/>
            </a:br>
            <a:r>
              <a:rPr lang="en-US" i="1" dirty="0" err="1"/>
              <a:t>Oficial</a:t>
            </a:r>
            <a:r>
              <a:rPr lang="en-US" i="1" dirty="0"/>
              <a:t> </a:t>
            </a:r>
            <a:r>
              <a:rPr lang="en-US" i="1" dirty="0" smtClean="0"/>
              <a:t>do </a:t>
            </a:r>
            <a:r>
              <a:rPr lang="en-US" i="1" dirty="0"/>
              <a:t>Registro de Imóveis de Tarumirim/MG</a:t>
            </a:r>
          </a:p>
          <a:p>
            <a:pPr algn="r"/>
            <a:endParaRPr lang="en-US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55579"/>
            <a:ext cx="2133600" cy="365125"/>
          </a:xfrm>
        </p:spPr>
        <p:txBody>
          <a:bodyPr/>
          <a:lstStyle/>
          <a:p>
            <a:fld id="{CE64B50B-43F0-4143-BB6A-3C6373279D82}" type="slidenum">
              <a:rPr lang="en-US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251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3824</TotalTime>
  <Words>6331</Words>
  <Application>Microsoft Macintosh PowerPoint</Application>
  <PresentationFormat>On-screen Show (4:3)</PresentationFormat>
  <Paragraphs>577</Paragraphs>
  <Slides>73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73</vt:i4>
      </vt:variant>
    </vt:vector>
  </HeadingPairs>
  <TitlesOfParts>
    <vt:vector size="75" baseType="lpstr">
      <vt:lpstr>Office Theme</vt:lpstr>
      <vt:lpstr>Custom Design</vt:lpstr>
      <vt:lpstr>INOVAÇÕES URBANÍSTICAS DA LEI 13.465/2017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Exemplos viáveis de regularização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REGISTRO DE IMÓVEIS REGISTRO GERAL - LIVRO 02 </vt:lpstr>
      <vt:lpstr>PowerPoint Presentation</vt:lpstr>
      <vt:lpstr>PowerPoint Presentation</vt:lpstr>
      <vt:lpstr>REGISTRO DE IMÓVEIS REGISTRO GERAL - LIVRO 02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OBRIGADO!  WWW.CRITARUMIRIM.COM.BR/artigos WWW.CORIMG.ORG.BR  marcelo@critarumirim.com.br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REGULARIZAÇÃO FUNDIÁRIA</dc:title>
  <dc:creator>Marcelo Couto</dc:creator>
  <cp:lastModifiedBy>Marcelo Couto</cp:lastModifiedBy>
  <cp:revision>785</cp:revision>
  <cp:lastPrinted>2017-10-19T08:51:38Z</cp:lastPrinted>
  <dcterms:created xsi:type="dcterms:W3CDTF">2014-11-23T00:40:10Z</dcterms:created>
  <dcterms:modified xsi:type="dcterms:W3CDTF">2018-01-17T13:52:09Z</dcterms:modified>
</cp:coreProperties>
</file>